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handoutMasterIdLst>
    <p:handoutMasterId r:id="rId29"/>
  </p:handoutMasterIdLst>
  <p:sldIdLst>
    <p:sldId id="315" r:id="rId2"/>
    <p:sldId id="316" r:id="rId3"/>
    <p:sldId id="317" r:id="rId4"/>
    <p:sldId id="319" r:id="rId5"/>
    <p:sldId id="318" r:id="rId6"/>
    <p:sldId id="320" r:id="rId7"/>
    <p:sldId id="321" r:id="rId8"/>
    <p:sldId id="322" r:id="rId9"/>
    <p:sldId id="323" r:id="rId10"/>
    <p:sldId id="341" r:id="rId11"/>
    <p:sldId id="324" r:id="rId12"/>
    <p:sldId id="325" r:id="rId13"/>
    <p:sldId id="326" r:id="rId14"/>
    <p:sldId id="327" r:id="rId15"/>
    <p:sldId id="328" r:id="rId16"/>
    <p:sldId id="340" r:id="rId17"/>
    <p:sldId id="330" r:id="rId18"/>
    <p:sldId id="331" r:id="rId19"/>
    <p:sldId id="332" r:id="rId20"/>
    <p:sldId id="333" r:id="rId21"/>
    <p:sldId id="334" r:id="rId22"/>
    <p:sldId id="335" r:id="rId23"/>
    <p:sldId id="336" r:id="rId24"/>
    <p:sldId id="337" r:id="rId25"/>
    <p:sldId id="339" r:id="rId26"/>
    <p:sldId id="338" r:id="rId27"/>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FF"/>
    <a:srgbClr val="03526A"/>
    <a:srgbClr val="E0EAF0"/>
    <a:srgbClr val="9FC4F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6473" autoAdjust="0"/>
  </p:normalViewPr>
  <p:slideViewPr>
    <p:cSldViewPr>
      <p:cViewPr varScale="1">
        <p:scale>
          <a:sx n="70" d="100"/>
          <a:sy n="70" d="100"/>
        </p:scale>
        <p:origin x="1368" y="8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FB0FA35-E342-4E37-9C69-4540F0FF716F}"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en-US"/>
        </a:p>
      </dgm:t>
    </dgm:pt>
    <dgm:pt modelId="{3838530E-1DCD-497B-AF1D-909AAF7E5BCF}">
      <dgm:prSet phldrT="[Text]" custT="1"/>
      <dgm:spPr/>
      <dgm:t>
        <a:bodyPr/>
        <a:lstStyle/>
        <a:p>
          <a:r>
            <a:rPr lang="en-US" sz="2600" dirty="0" smtClean="0">
              <a:latin typeface="Cambria" panose="02040503050406030204" pitchFamily="18" charset="0"/>
            </a:rPr>
            <a:t>Tracking progress on average, focus on aggregate</a:t>
          </a:r>
          <a:endParaRPr lang="en-US" sz="2600" dirty="0">
            <a:latin typeface="Cambria" panose="02040503050406030204" pitchFamily="18" charset="0"/>
          </a:endParaRPr>
        </a:p>
      </dgm:t>
    </dgm:pt>
    <dgm:pt modelId="{7F33DFE3-31AE-47F3-B0D2-F857C7A91037}" type="parTrans" cxnId="{CF920A29-0512-4987-A65F-EDCD9957B6BC}">
      <dgm:prSet/>
      <dgm:spPr/>
      <dgm:t>
        <a:bodyPr/>
        <a:lstStyle/>
        <a:p>
          <a:endParaRPr lang="en-US">
            <a:latin typeface="Cambria" panose="02040503050406030204" pitchFamily="18" charset="0"/>
          </a:endParaRPr>
        </a:p>
      </dgm:t>
    </dgm:pt>
    <dgm:pt modelId="{94209746-1629-4114-A4FC-62CE0BCD0069}" type="sibTrans" cxnId="{CF920A29-0512-4987-A65F-EDCD9957B6BC}">
      <dgm:prSet/>
      <dgm:spPr/>
      <dgm:t>
        <a:bodyPr/>
        <a:lstStyle/>
        <a:p>
          <a:endParaRPr lang="en-US">
            <a:latin typeface="Cambria" panose="02040503050406030204" pitchFamily="18" charset="0"/>
          </a:endParaRPr>
        </a:p>
      </dgm:t>
    </dgm:pt>
    <dgm:pt modelId="{F6F8F891-FA3F-422C-A4ED-5B28F617D448}">
      <dgm:prSet phldrT="[Text]" custT="1"/>
      <dgm:spPr/>
      <dgm:t>
        <a:bodyPr/>
        <a:lstStyle/>
        <a:p>
          <a:r>
            <a:rPr lang="en-US" sz="2600" b="1" dirty="0" smtClean="0">
              <a:solidFill>
                <a:srgbClr val="C00000"/>
              </a:solidFill>
              <a:latin typeface="Cambria" panose="02040503050406030204" pitchFamily="18" charset="0"/>
            </a:rPr>
            <a:t>‘commitment of leaving no one behind’</a:t>
          </a:r>
          <a:endParaRPr lang="en-US" sz="2600" b="1" dirty="0">
            <a:solidFill>
              <a:srgbClr val="C00000"/>
            </a:solidFill>
            <a:latin typeface="Cambria" panose="02040503050406030204" pitchFamily="18" charset="0"/>
          </a:endParaRPr>
        </a:p>
      </dgm:t>
    </dgm:pt>
    <dgm:pt modelId="{D60826A8-2CE4-4427-BC63-1623E82430A1}" type="parTrans" cxnId="{AFEC7FDD-70DB-4F08-B4F1-E66F225F5379}">
      <dgm:prSet/>
      <dgm:spPr/>
      <dgm:t>
        <a:bodyPr/>
        <a:lstStyle/>
        <a:p>
          <a:endParaRPr lang="en-US">
            <a:latin typeface="Cambria" panose="02040503050406030204" pitchFamily="18" charset="0"/>
          </a:endParaRPr>
        </a:p>
      </dgm:t>
    </dgm:pt>
    <dgm:pt modelId="{B9AB1EFA-6B7A-41B8-BD06-860339092563}" type="sibTrans" cxnId="{AFEC7FDD-70DB-4F08-B4F1-E66F225F5379}">
      <dgm:prSet/>
      <dgm:spPr/>
      <dgm:t>
        <a:bodyPr/>
        <a:lstStyle/>
        <a:p>
          <a:endParaRPr lang="en-US">
            <a:latin typeface="Cambria" panose="02040503050406030204" pitchFamily="18" charset="0"/>
          </a:endParaRPr>
        </a:p>
      </dgm:t>
    </dgm:pt>
    <dgm:pt modelId="{6C466929-7F57-4C29-BCC0-D90F2989281D}">
      <dgm:prSet phldrT="[Text]" custT="1"/>
      <dgm:spPr/>
      <dgm:t>
        <a:bodyPr/>
        <a:lstStyle/>
        <a:p>
          <a:r>
            <a:rPr lang="en-US" sz="2600" dirty="0" smtClean="0">
              <a:latin typeface="Cambria" panose="02040503050406030204" pitchFamily="18" charset="0"/>
            </a:rPr>
            <a:t>Focus on extent to which targets have been achieved</a:t>
          </a:r>
          <a:endParaRPr lang="en-US" sz="2600" dirty="0">
            <a:latin typeface="Cambria" panose="02040503050406030204" pitchFamily="18" charset="0"/>
          </a:endParaRPr>
        </a:p>
      </dgm:t>
    </dgm:pt>
    <dgm:pt modelId="{9B3452A3-2C19-4215-B458-E9D23652F208}" type="parTrans" cxnId="{398021B3-FF79-4E5D-A167-EB2C17221F99}">
      <dgm:prSet/>
      <dgm:spPr/>
      <dgm:t>
        <a:bodyPr/>
        <a:lstStyle/>
        <a:p>
          <a:endParaRPr lang="en-US">
            <a:latin typeface="Cambria" panose="02040503050406030204" pitchFamily="18" charset="0"/>
          </a:endParaRPr>
        </a:p>
      </dgm:t>
    </dgm:pt>
    <dgm:pt modelId="{C24A7CAF-87C2-4E0E-BBC5-34F92BD1FF46}" type="sibTrans" cxnId="{398021B3-FF79-4E5D-A167-EB2C17221F99}">
      <dgm:prSet/>
      <dgm:spPr/>
      <dgm:t>
        <a:bodyPr/>
        <a:lstStyle/>
        <a:p>
          <a:endParaRPr lang="en-US">
            <a:latin typeface="Cambria" panose="02040503050406030204" pitchFamily="18" charset="0"/>
          </a:endParaRPr>
        </a:p>
      </dgm:t>
    </dgm:pt>
    <dgm:pt modelId="{842AFFDC-991F-485B-8677-9716851795CE}">
      <dgm:prSet phldrT="[Text]" custT="1"/>
      <dgm:spPr/>
      <dgm:t>
        <a:bodyPr/>
        <a:lstStyle/>
        <a:p>
          <a:r>
            <a:rPr lang="en-US" sz="2600" b="1" dirty="0" smtClean="0">
              <a:solidFill>
                <a:srgbClr val="C00000"/>
              </a:solidFill>
              <a:latin typeface="Cambria" panose="02040503050406030204" pitchFamily="18" charset="0"/>
            </a:rPr>
            <a:t>focus on extent to which outcomes are sustainable over time</a:t>
          </a:r>
          <a:endParaRPr lang="en-US" sz="2600" b="1" dirty="0">
            <a:solidFill>
              <a:srgbClr val="C00000"/>
            </a:solidFill>
            <a:latin typeface="Cambria" panose="02040503050406030204" pitchFamily="18" charset="0"/>
          </a:endParaRPr>
        </a:p>
      </dgm:t>
    </dgm:pt>
    <dgm:pt modelId="{FBBCB449-4B69-4381-B472-FC0D210A5835}" type="parTrans" cxnId="{180398D2-8B29-4E5E-8C35-12E11EB55B16}">
      <dgm:prSet/>
      <dgm:spPr/>
      <dgm:t>
        <a:bodyPr/>
        <a:lstStyle/>
        <a:p>
          <a:endParaRPr lang="en-US">
            <a:latin typeface="Cambria" panose="02040503050406030204" pitchFamily="18" charset="0"/>
          </a:endParaRPr>
        </a:p>
      </dgm:t>
    </dgm:pt>
    <dgm:pt modelId="{8BBE9E1A-C57E-45BC-A547-11F141BB17D9}" type="sibTrans" cxnId="{180398D2-8B29-4E5E-8C35-12E11EB55B16}">
      <dgm:prSet/>
      <dgm:spPr/>
      <dgm:t>
        <a:bodyPr/>
        <a:lstStyle/>
        <a:p>
          <a:endParaRPr lang="en-US">
            <a:latin typeface="Cambria" panose="02040503050406030204" pitchFamily="18" charset="0"/>
          </a:endParaRPr>
        </a:p>
      </dgm:t>
    </dgm:pt>
    <dgm:pt modelId="{F74EDEC3-0F16-421D-9E60-B8D720F48E61}">
      <dgm:prSet phldrT="[Text]" custT="1"/>
      <dgm:spPr/>
      <dgm:t>
        <a:bodyPr/>
        <a:lstStyle/>
        <a:p>
          <a:pPr>
            <a:spcAft>
              <a:spcPts val="0"/>
            </a:spcAft>
          </a:pPr>
          <a:r>
            <a:rPr lang="en-US" sz="2600" b="1" dirty="0" smtClean="0">
              <a:solidFill>
                <a:srgbClr val="C00000"/>
              </a:solidFill>
              <a:latin typeface="Cambria" panose="02040503050406030204" pitchFamily="18" charset="0"/>
            </a:rPr>
            <a:t>Recognition of interlinkages</a:t>
          </a:r>
        </a:p>
        <a:p>
          <a:pPr>
            <a:spcAft>
              <a:spcPts val="0"/>
            </a:spcAft>
          </a:pPr>
          <a:r>
            <a:rPr lang="en-US" sz="2600" b="1" dirty="0" smtClean="0">
              <a:solidFill>
                <a:srgbClr val="C00000"/>
              </a:solidFill>
              <a:latin typeface="Cambria" panose="02040503050406030204" pitchFamily="18" charset="0"/>
            </a:rPr>
            <a:t>cross-cutting SDGs</a:t>
          </a:r>
        </a:p>
      </dgm:t>
    </dgm:pt>
    <dgm:pt modelId="{3E01D5F0-3EB8-43E3-B627-B43E370BC930}" type="parTrans" cxnId="{57EBA8F1-0104-4294-82EA-1FD064CB0735}">
      <dgm:prSet/>
      <dgm:spPr/>
      <dgm:t>
        <a:bodyPr/>
        <a:lstStyle/>
        <a:p>
          <a:endParaRPr lang="en-US">
            <a:latin typeface="Cambria" panose="02040503050406030204" pitchFamily="18" charset="0"/>
          </a:endParaRPr>
        </a:p>
      </dgm:t>
    </dgm:pt>
    <dgm:pt modelId="{10971F9B-4ABD-4F71-B301-75090FFF86F2}" type="sibTrans" cxnId="{57EBA8F1-0104-4294-82EA-1FD064CB0735}">
      <dgm:prSet/>
      <dgm:spPr/>
      <dgm:t>
        <a:bodyPr/>
        <a:lstStyle/>
        <a:p>
          <a:endParaRPr lang="en-US">
            <a:latin typeface="Cambria" panose="02040503050406030204" pitchFamily="18" charset="0"/>
          </a:endParaRPr>
        </a:p>
      </dgm:t>
    </dgm:pt>
    <dgm:pt modelId="{EE93E66D-F8C1-4854-BAB3-3A5AF65B3971}">
      <dgm:prSet phldrT="[Text]" custT="1"/>
      <dgm:spPr/>
      <dgm:t>
        <a:bodyPr/>
        <a:lstStyle/>
        <a:p>
          <a:r>
            <a:rPr lang="en-US" sz="2600" dirty="0" smtClean="0">
              <a:latin typeface="Cambria" panose="02040503050406030204" pitchFamily="18" charset="0"/>
            </a:rPr>
            <a:t>Independent assessments of each of the 8 MDGs</a:t>
          </a:r>
          <a:endParaRPr lang="en-US" sz="2600" dirty="0">
            <a:latin typeface="Cambria" panose="02040503050406030204" pitchFamily="18" charset="0"/>
          </a:endParaRPr>
        </a:p>
      </dgm:t>
    </dgm:pt>
    <dgm:pt modelId="{83CBF0EA-CC80-499F-B2F3-6D401F16C135}" type="parTrans" cxnId="{1555982F-9F9F-489A-B85B-A63D30F4B2FB}">
      <dgm:prSet/>
      <dgm:spPr/>
      <dgm:t>
        <a:bodyPr/>
        <a:lstStyle/>
        <a:p>
          <a:endParaRPr lang="en-US">
            <a:latin typeface="Cambria" panose="02040503050406030204" pitchFamily="18" charset="0"/>
          </a:endParaRPr>
        </a:p>
      </dgm:t>
    </dgm:pt>
    <dgm:pt modelId="{363E272C-CD66-4672-98E1-AF087D32D495}" type="sibTrans" cxnId="{1555982F-9F9F-489A-B85B-A63D30F4B2FB}">
      <dgm:prSet/>
      <dgm:spPr/>
      <dgm:t>
        <a:bodyPr/>
        <a:lstStyle/>
        <a:p>
          <a:endParaRPr lang="en-US">
            <a:latin typeface="Cambria" panose="02040503050406030204" pitchFamily="18" charset="0"/>
          </a:endParaRPr>
        </a:p>
      </dgm:t>
    </dgm:pt>
    <dgm:pt modelId="{56AFFBF6-03DC-4047-ADD9-338A6D3DF7B2}" type="pres">
      <dgm:prSet presAssocID="{8FB0FA35-E342-4E37-9C69-4540F0FF716F}" presName="Name0" presStyleCnt="0">
        <dgm:presLayoutVars>
          <dgm:chPref val="3"/>
          <dgm:dir/>
          <dgm:animLvl val="lvl"/>
          <dgm:resizeHandles/>
        </dgm:presLayoutVars>
      </dgm:prSet>
      <dgm:spPr/>
      <dgm:t>
        <a:bodyPr/>
        <a:lstStyle/>
        <a:p>
          <a:endParaRPr lang="en-US"/>
        </a:p>
      </dgm:t>
    </dgm:pt>
    <dgm:pt modelId="{B26AAD86-9FC3-4DD8-82B1-092592AC6D57}" type="pres">
      <dgm:prSet presAssocID="{3838530E-1DCD-497B-AF1D-909AAF7E5BCF}" presName="horFlow" presStyleCnt="0"/>
      <dgm:spPr/>
    </dgm:pt>
    <dgm:pt modelId="{0B5B7029-5F34-4329-A8F0-ED5E402A151C}" type="pres">
      <dgm:prSet presAssocID="{3838530E-1DCD-497B-AF1D-909AAF7E5BCF}" presName="bigChev" presStyleLbl="node1" presStyleIdx="0" presStyleCnt="3" custScaleY="82966"/>
      <dgm:spPr/>
      <dgm:t>
        <a:bodyPr/>
        <a:lstStyle/>
        <a:p>
          <a:endParaRPr lang="en-US"/>
        </a:p>
      </dgm:t>
    </dgm:pt>
    <dgm:pt modelId="{509AE987-D770-4E35-A9AF-A12973BF9E23}" type="pres">
      <dgm:prSet presAssocID="{D60826A8-2CE4-4427-BC63-1623E82430A1}" presName="parTrans" presStyleCnt="0"/>
      <dgm:spPr/>
    </dgm:pt>
    <dgm:pt modelId="{D33F9BA0-AD8B-4501-97B7-29B6C640192F}" type="pres">
      <dgm:prSet presAssocID="{F6F8F891-FA3F-422C-A4ED-5B28F617D448}" presName="node" presStyleLbl="alignAccFollowNode1" presStyleIdx="0" presStyleCnt="3" custScaleX="121844">
        <dgm:presLayoutVars>
          <dgm:bulletEnabled val="1"/>
        </dgm:presLayoutVars>
      </dgm:prSet>
      <dgm:spPr/>
      <dgm:t>
        <a:bodyPr/>
        <a:lstStyle/>
        <a:p>
          <a:endParaRPr lang="en-US"/>
        </a:p>
      </dgm:t>
    </dgm:pt>
    <dgm:pt modelId="{32955CC3-900F-4060-8CBD-778C0A554330}" type="pres">
      <dgm:prSet presAssocID="{3838530E-1DCD-497B-AF1D-909AAF7E5BCF}" presName="vSp" presStyleCnt="0"/>
      <dgm:spPr/>
    </dgm:pt>
    <dgm:pt modelId="{C751C18C-F5E3-4C41-B58A-AB4EC6F1257F}" type="pres">
      <dgm:prSet presAssocID="{6C466929-7F57-4C29-BCC0-D90F2989281D}" presName="horFlow" presStyleCnt="0"/>
      <dgm:spPr/>
    </dgm:pt>
    <dgm:pt modelId="{B753ECEE-D10A-4494-974C-10FC2057474A}" type="pres">
      <dgm:prSet presAssocID="{6C466929-7F57-4C29-BCC0-D90F2989281D}" presName="bigChev" presStyleLbl="node1" presStyleIdx="1" presStyleCnt="3" custScaleY="84792"/>
      <dgm:spPr/>
      <dgm:t>
        <a:bodyPr/>
        <a:lstStyle/>
        <a:p>
          <a:endParaRPr lang="en-US"/>
        </a:p>
      </dgm:t>
    </dgm:pt>
    <dgm:pt modelId="{7FD97EE4-B916-4A66-B138-66E61EFCCBAA}" type="pres">
      <dgm:prSet presAssocID="{FBBCB449-4B69-4381-B472-FC0D210A5835}" presName="parTrans" presStyleCnt="0"/>
      <dgm:spPr/>
    </dgm:pt>
    <dgm:pt modelId="{BF652081-F2F0-4160-A089-2CF2D20AC6C3}" type="pres">
      <dgm:prSet presAssocID="{842AFFDC-991F-485B-8677-9716851795CE}" presName="node" presStyleLbl="alignAccFollowNode1" presStyleIdx="1" presStyleCnt="3" custScaleX="121844">
        <dgm:presLayoutVars>
          <dgm:bulletEnabled val="1"/>
        </dgm:presLayoutVars>
      </dgm:prSet>
      <dgm:spPr/>
      <dgm:t>
        <a:bodyPr/>
        <a:lstStyle/>
        <a:p>
          <a:endParaRPr lang="en-US"/>
        </a:p>
      </dgm:t>
    </dgm:pt>
    <dgm:pt modelId="{21208729-C1E3-4DF0-A9F6-8950C53CA319}" type="pres">
      <dgm:prSet presAssocID="{6C466929-7F57-4C29-BCC0-D90F2989281D}" presName="vSp" presStyleCnt="0"/>
      <dgm:spPr/>
    </dgm:pt>
    <dgm:pt modelId="{FE758D9E-49BD-4FC3-A638-9861F118059B}" type="pres">
      <dgm:prSet presAssocID="{EE93E66D-F8C1-4854-BAB3-3A5AF65B3971}" presName="horFlow" presStyleCnt="0"/>
      <dgm:spPr/>
    </dgm:pt>
    <dgm:pt modelId="{85830973-306E-4B33-AF5A-49B70896B5A4}" type="pres">
      <dgm:prSet presAssocID="{EE93E66D-F8C1-4854-BAB3-3A5AF65B3971}" presName="bigChev" presStyleLbl="node1" presStyleIdx="2" presStyleCnt="3" custScaleY="82148"/>
      <dgm:spPr/>
      <dgm:t>
        <a:bodyPr/>
        <a:lstStyle/>
        <a:p>
          <a:endParaRPr lang="en-US"/>
        </a:p>
      </dgm:t>
    </dgm:pt>
    <dgm:pt modelId="{793D740D-4CBD-4699-B90B-EFC778F4B41E}" type="pres">
      <dgm:prSet presAssocID="{3E01D5F0-3EB8-43E3-B627-B43E370BC930}" presName="parTrans" presStyleCnt="0"/>
      <dgm:spPr/>
    </dgm:pt>
    <dgm:pt modelId="{7BFBC257-6DA8-4F6A-AD08-CC3BD590AB1E}" type="pres">
      <dgm:prSet presAssocID="{F74EDEC3-0F16-421D-9E60-B8D720F48E61}" presName="node" presStyleLbl="alignAccFollowNode1" presStyleIdx="2" presStyleCnt="3" custScaleX="121844">
        <dgm:presLayoutVars>
          <dgm:bulletEnabled val="1"/>
        </dgm:presLayoutVars>
      </dgm:prSet>
      <dgm:spPr/>
      <dgm:t>
        <a:bodyPr/>
        <a:lstStyle/>
        <a:p>
          <a:endParaRPr lang="en-US"/>
        </a:p>
      </dgm:t>
    </dgm:pt>
  </dgm:ptLst>
  <dgm:cxnLst>
    <dgm:cxn modelId="{1555982F-9F9F-489A-B85B-A63D30F4B2FB}" srcId="{8FB0FA35-E342-4E37-9C69-4540F0FF716F}" destId="{EE93E66D-F8C1-4854-BAB3-3A5AF65B3971}" srcOrd="2" destOrd="0" parTransId="{83CBF0EA-CC80-499F-B2F3-6D401F16C135}" sibTransId="{363E272C-CD66-4672-98E1-AF087D32D495}"/>
    <dgm:cxn modelId="{4447A11F-4448-4FF3-8D9A-F3BDFE79DDF3}" type="presOf" srcId="{3838530E-1DCD-497B-AF1D-909AAF7E5BCF}" destId="{0B5B7029-5F34-4329-A8F0-ED5E402A151C}" srcOrd="0" destOrd="0" presId="urn:microsoft.com/office/officeart/2005/8/layout/lProcess3"/>
    <dgm:cxn modelId="{8856AFF8-4A88-4E5C-B08C-E4B8D5F0F13E}" type="presOf" srcId="{F74EDEC3-0F16-421D-9E60-B8D720F48E61}" destId="{7BFBC257-6DA8-4F6A-AD08-CC3BD590AB1E}" srcOrd="0" destOrd="0" presId="urn:microsoft.com/office/officeart/2005/8/layout/lProcess3"/>
    <dgm:cxn modelId="{57EBA8F1-0104-4294-82EA-1FD064CB0735}" srcId="{EE93E66D-F8C1-4854-BAB3-3A5AF65B3971}" destId="{F74EDEC3-0F16-421D-9E60-B8D720F48E61}" srcOrd="0" destOrd="0" parTransId="{3E01D5F0-3EB8-43E3-B627-B43E370BC930}" sibTransId="{10971F9B-4ABD-4F71-B301-75090FFF86F2}"/>
    <dgm:cxn modelId="{9F8FFCC2-12B7-45DE-A076-0612F2B6D554}" type="presOf" srcId="{EE93E66D-F8C1-4854-BAB3-3A5AF65B3971}" destId="{85830973-306E-4B33-AF5A-49B70896B5A4}" srcOrd="0" destOrd="0" presId="urn:microsoft.com/office/officeart/2005/8/layout/lProcess3"/>
    <dgm:cxn modelId="{CF920A29-0512-4987-A65F-EDCD9957B6BC}" srcId="{8FB0FA35-E342-4E37-9C69-4540F0FF716F}" destId="{3838530E-1DCD-497B-AF1D-909AAF7E5BCF}" srcOrd="0" destOrd="0" parTransId="{7F33DFE3-31AE-47F3-B0D2-F857C7A91037}" sibTransId="{94209746-1629-4114-A4FC-62CE0BCD0069}"/>
    <dgm:cxn modelId="{1D8E3BC4-DCCF-4A69-B308-F09FDA85E486}" type="presOf" srcId="{F6F8F891-FA3F-422C-A4ED-5B28F617D448}" destId="{D33F9BA0-AD8B-4501-97B7-29B6C640192F}" srcOrd="0" destOrd="0" presId="urn:microsoft.com/office/officeart/2005/8/layout/lProcess3"/>
    <dgm:cxn modelId="{AFEC7FDD-70DB-4F08-B4F1-E66F225F5379}" srcId="{3838530E-1DCD-497B-AF1D-909AAF7E5BCF}" destId="{F6F8F891-FA3F-422C-A4ED-5B28F617D448}" srcOrd="0" destOrd="0" parTransId="{D60826A8-2CE4-4427-BC63-1623E82430A1}" sibTransId="{B9AB1EFA-6B7A-41B8-BD06-860339092563}"/>
    <dgm:cxn modelId="{180398D2-8B29-4E5E-8C35-12E11EB55B16}" srcId="{6C466929-7F57-4C29-BCC0-D90F2989281D}" destId="{842AFFDC-991F-485B-8677-9716851795CE}" srcOrd="0" destOrd="0" parTransId="{FBBCB449-4B69-4381-B472-FC0D210A5835}" sibTransId="{8BBE9E1A-C57E-45BC-A547-11F141BB17D9}"/>
    <dgm:cxn modelId="{8B8441E6-20F7-4334-84F8-23A43B40B32F}" type="presOf" srcId="{842AFFDC-991F-485B-8677-9716851795CE}" destId="{BF652081-F2F0-4160-A089-2CF2D20AC6C3}" srcOrd="0" destOrd="0" presId="urn:microsoft.com/office/officeart/2005/8/layout/lProcess3"/>
    <dgm:cxn modelId="{F662F984-9833-460C-8632-86DCE630AB85}" type="presOf" srcId="{6C466929-7F57-4C29-BCC0-D90F2989281D}" destId="{B753ECEE-D10A-4494-974C-10FC2057474A}" srcOrd="0" destOrd="0" presId="urn:microsoft.com/office/officeart/2005/8/layout/lProcess3"/>
    <dgm:cxn modelId="{398021B3-FF79-4E5D-A167-EB2C17221F99}" srcId="{8FB0FA35-E342-4E37-9C69-4540F0FF716F}" destId="{6C466929-7F57-4C29-BCC0-D90F2989281D}" srcOrd="1" destOrd="0" parTransId="{9B3452A3-2C19-4215-B458-E9D23652F208}" sibTransId="{C24A7CAF-87C2-4E0E-BBC5-34F92BD1FF46}"/>
    <dgm:cxn modelId="{74C2A737-740A-4A78-909D-FB0F83909591}" type="presOf" srcId="{8FB0FA35-E342-4E37-9C69-4540F0FF716F}" destId="{56AFFBF6-03DC-4047-ADD9-338A6D3DF7B2}" srcOrd="0" destOrd="0" presId="urn:microsoft.com/office/officeart/2005/8/layout/lProcess3"/>
    <dgm:cxn modelId="{85E34AAD-8C6F-41C9-9401-F7FA20464898}" type="presParOf" srcId="{56AFFBF6-03DC-4047-ADD9-338A6D3DF7B2}" destId="{B26AAD86-9FC3-4DD8-82B1-092592AC6D57}" srcOrd="0" destOrd="0" presId="urn:microsoft.com/office/officeart/2005/8/layout/lProcess3"/>
    <dgm:cxn modelId="{EF46B441-B285-4B16-9520-F3E9123CED73}" type="presParOf" srcId="{B26AAD86-9FC3-4DD8-82B1-092592AC6D57}" destId="{0B5B7029-5F34-4329-A8F0-ED5E402A151C}" srcOrd="0" destOrd="0" presId="urn:microsoft.com/office/officeart/2005/8/layout/lProcess3"/>
    <dgm:cxn modelId="{5F41E9AA-EEF8-4BEE-9BC2-E3F4BD4ED6A8}" type="presParOf" srcId="{B26AAD86-9FC3-4DD8-82B1-092592AC6D57}" destId="{509AE987-D770-4E35-A9AF-A12973BF9E23}" srcOrd="1" destOrd="0" presId="urn:microsoft.com/office/officeart/2005/8/layout/lProcess3"/>
    <dgm:cxn modelId="{F2B67F89-693E-42A5-AB23-C8E7C5166320}" type="presParOf" srcId="{B26AAD86-9FC3-4DD8-82B1-092592AC6D57}" destId="{D33F9BA0-AD8B-4501-97B7-29B6C640192F}" srcOrd="2" destOrd="0" presId="urn:microsoft.com/office/officeart/2005/8/layout/lProcess3"/>
    <dgm:cxn modelId="{295F454B-5F19-47F3-90B0-2A2A3FDA3F3A}" type="presParOf" srcId="{56AFFBF6-03DC-4047-ADD9-338A6D3DF7B2}" destId="{32955CC3-900F-4060-8CBD-778C0A554330}" srcOrd="1" destOrd="0" presId="urn:microsoft.com/office/officeart/2005/8/layout/lProcess3"/>
    <dgm:cxn modelId="{D2921393-86E1-4273-B731-3D13C6E4CFA9}" type="presParOf" srcId="{56AFFBF6-03DC-4047-ADD9-338A6D3DF7B2}" destId="{C751C18C-F5E3-4C41-B58A-AB4EC6F1257F}" srcOrd="2" destOrd="0" presId="urn:microsoft.com/office/officeart/2005/8/layout/lProcess3"/>
    <dgm:cxn modelId="{BD8B7759-983C-48A1-8376-6B16C3D5A53B}" type="presParOf" srcId="{C751C18C-F5E3-4C41-B58A-AB4EC6F1257F}" destId="{B753ECEE-D10A-4494-974C-10FC2057474A}" srcOrd="0" destOrd="0" presId="urn:microsoft.com/office/officeart/2005/8/layout/lProcess3"/>
    <dgm:cxn modelId="{A0BC9288-76AF-411D-BD3F-B1518904CF3E}" type="presParOf" srcId="{C751C18C-F5E3-4C41-B58A-AB4EC6F1257F}" destId="{7FD97EE4-B916-4A66-B138-66E61EFCCBAA}" srcOrd="1" destOrd="0" presId="urn:microsoft.com/office/officeart/2005/8/layout/lProcess3"/>
    <dgm:cxn modelId="{E22CB607-E7A9-4695-9583-1757C0CF82CD}" type="presParOf" srcId="{C751C18C-F5E3-4C41-B58A-AB4EC6F1257F}" destId="{BF652081-F2F0-4160-A089-2CF2D20AC6C3}" srcOrd="2" destOrd="0" presId="urn:microsoft.com/office/officeart/2005/8/layout/lProcess3"/>
    <dgm:cxn modelId="{0CA00D93-EF2E-4F33-ABBC-984E1CC14426}" type="presParOf" srcId="{56AFFBF6-03DC-4047-ADD9-338A6D3DF7B2}" destId="{21208729-C1E3-4DF0-A9F6-8950C53CA319}" srcOrd="3" destOrd="0" presId="urn:microsoft.com/office/officeart/2005/8/layout/lProcess3"/>
    <dgm:cxn modelId="{9989C18D-B5FB-479A-8385-7353645AB90B}" type="presParOf" srcId="{56AFFBF6-03DC-4047-ADD9-338A6D3DF7B2}" destId="{FE758D9E-49BD-4FC3-A638-9861F118059B}" srcOrd="4" destOrd="0" presId="urn:microsoft.com/office/officeart/2005/8/layout/lProcess3"/>
    <dgm:cxn modelId="{BD7465D0-BAA0-4C9E-8B98-E211169FB3A1}" type="presParOf" srcId="{FE758D9E-49BD-4FC3-A638-9861F118059B}" destId="{85830973-306E-4B33-AF5A-49B70896B5A4}" srcOrd="0" destOrd="0" presId="urn:microsoft.com/office/officeart/2005/8/layout/lProcess3"/>
    <dgm:cxn modelId="{3529F4AB-412B-4E1E-9E26-A7BFF07FDF70}" type="presParOf" srcId="{FE758D9E-49BD-4FC3-A638-9861F118059B}" destId="{793D740D-4CBD-4699-B90B-EFC778F4B41E}" srcOrd="1" destOrd="0" presId="urn:microsoft.com/office/officeart/2005/8/layout/lProcess3"/>
    <dgm:cxn modelId="{1310E7A9-1659-4944-A3C0-C866DCF13529}" type="presParOf" srcId="{FE758D9E-49BD-4FC3-A638-9861F118059B}" destId="{7BFBC257-6DA8-4F6A-AD08-CC3BD590AB1E}" srcOrd="2" destOrd="0" presId="urn:microsoft.com/office/officeart/2005/8/layout/l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5B7029-5F34-4329-A8F0-ED5E402A151C}">
      <dsp:nvSpPr>
        <dsp:cNvPr id="0" name=""/>
        <dsp:cNvSpPr/>
      </dsp:nvSpPr>
      <dsp:spPr>
        <a:xfrm>
          <a:off x="237128" y="1054"/>
          <a:ext cx="4430468" cy="1470312"/>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16510" rIns="0" bIns="16510" numCol="1" spcCol="1270" anchor="ctr" anchorCtr="0">
          <a:noAutofit/>
        </a:bodyPr>
        <a:lstStyle/>
        <a:p>
          <a:pPr lvl="0" algn="ctr" defTabSz="1155700">
            <a:lnSpc>
              <a:spcPct val="90000"/>
            </a:lnSpc>
            <a:spcBef>
              <a:spcPct val="0"/>
            </a:spcBef>
            <a:spcAft>
              <a:spcPct val="35000"/>
            </a:spcAft>
          </a:pPr>
          <a:r>
            <a:rPr lang="en-US" sz="2600" kern="1200" dirty="0" smtClean="0">
              <a:latin typeface="Cambria" panose="02040503050406030204" pitchFamily="18" charset="0"/>
            </a:rPr>
            <a:t>Tracking progress on average, focus on aggregate</a:t>
          </a:r>
          <a:endParaRPr lang="en-US" sz="2600" kern="1200" dirty="0">
            <a:latin typeface="Cambria" panose="02040503050406030204" pitchFamily="18" charset="0"/>
          </a:endParaRPr>
        </a:p>
      </dsp:txBody>
      <dsp:txXfrm>
        <a:off x="972284" y="1054"/>
        <a:ext cx="2960156" cy="1470312"/>
      </dsp:txXfrm>
    </dsp:sp>
    <dsp:sp modelId="{D33F9BA0-AD8B-4501-97B7-29B6C640192F}">
      <dsp:nvSpPr>
        <dsp:cNvPr id="0" name=""/>
        <dsp:cNvSpPr/>
      </dsp:nvSpPr>
      <dsp:spPr>
        <a:xfrm>
          <a:off x="4091635" y="752"/>
          <a:ext cx="4480555" cy="1470915"/>
        </a:xfrm>
        <a:prstGeom prst="chevron">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3020" tIns="16510" rIns="0" bIns="16510" numCol="1" spcCol="1270" anchor="ctr" anchorCtr="0">
          <a:noAutofit/>
        </a:bodyPr>
        <a:lstStyle/>
        <a:p>
          <a:pPr lvl="0" algn="ctr" defTabSz="1155700">
            <a:lnSpc>
              <a:spcPct val="90000"/>
            </a:lnSpc>
            <a:spcBef>
              <a:spcPct val="0"/>
            </a:spcBef>
            <a:spcAft>
              <a:spcPct val="35000"/>
            </a:spcAft>
          </a:pPr>
          <a:r>
            <a:rPr lang="en-US" sz="2600" b="1" kern="1200" dirty="0" smtClean="0">
              <a:solidFill>
                <a:srgbClr val="C00000"/>
              </a:solidFill>
              <a:latin typeface="Cambria" panose="02040503050406030204" pitchFamily="18" charset="0"/>
            </a:rPr>
            <a:t>‘commitment of leaving no one behind’</a:t>
          </a:r>
          <a:endParaRPr lang="en-US" sz="2600" b="1" kern="1200" dirty="0">
            <a:solidFill>
              <a:srgbClr val="C00000"/>
            </a:solidFill>
            <a:latin typeface="Cambria" panose="02040503050406030204" pitchFamily="18" charset="0"/>
          </a:endParaRPr>
        </a:p>
      </dsp:txBody>
      <dsp:txXfrm>
        <a:off x="4827093" y="752"/>
        <a:ext cx="3009640" cy="1470915"/>
      </dsp:txXfrm>
    </dsp:sp>
    <dsp:sp modelId="{B753ECEE-D10A-4494-974C-10FC2057474A}">
      <dsp:nvSpPr>
        <dsp:cNvPr id="0" name=""/>
        <dsp:cNvSpPr/>
      </dsp:nvSpPr>
      <dsp:spPr>
        <a:xfrm>
          <a:off x="237128" y="1719774"/>
          <a:ext cx="4430468" cy="1502672"/>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16510" rIns="0" bIns="16510" numCol="1" spcCol="1270" anchor="ctr" anchorCtr="0">
          <a:noAutofit/>
        </a:bodyPr>
        <a:lstStyle/>
        <a:p>
          <a:pPr lvl="0" algn="ctr" defTabSz="1155700">
            <a:lnSpc>
              <a:spcPct val="90000"/>
            </a:lnSpc>
            <a:spcBef>
              <a:spcPct val="0"/>
            </a:spcBef>
            <a:spcAft>
              <a:spcPct val="35000"/>
            </a:spcAft>
          </a:pPr>
          <a:r>
            <a:rPr lang="en-US" sz="2600" kern="1200" dirty="0" smtClean="0">
              <a:latin typeface="Cambria" panose="02040503050406030204" pitchFamily="18" charset="0"/>
            </a:rPr>
            <a:t>Focus on extent to which targets have been achieved</a:t>
          </a:r>
          <a:endParaRPr lang="en-US" sz="2600" kern="1200" dirty="0">
            <a:latin typeface="Cambria" panose="02040503050406030204" pitchFamily="18" charset="0"/>
          </a:endParaRPr>
        </a:p>
      </dsp:txBody>
      <dsp:txXfrm>
        <a:off x="988464" y="1719774"/>
        <a:ext cx="2927796" cy="1502672"/>
      </dsp:txXfrm>
    </dsp:sp>
    <dsp:sp modelId="{BF652081-F2F0-4160-A089-2CF2D20AC6C3}">
      <dsp:nvSpPr>
        <dsp:cNvPr id="0" name=""/>
        <dsp:cNvSpPr/>
      </dsp:nvSpPr>
      <dsp:spPr>
        <a:xfrm>
          <a:off x="4091635" y="1735653"/>
          <a:ext cx="4480555" cy="1470915"/>
        </a:xfrm>
        <a:prstGeom prst="chevron">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3020" tIns="16510" rIns="0" bIns="16510" numCol="1" spcCol="1270" anchor="ctr" anchorCtr="0">
          <a:noAutofit/>
        </a:bodyPr>
        <a:lstStyle/>
        <a:p>
          <a:pPr lvl="0" algn="ctr" defTabSz="1155700">
            <a:lnSpc>
              <a:spcPct val="90000"/>
            </a:lnSpc>
            <a:spcBef>
              <a:spcPct val="0"/>
            </a:spcBef>
            <a:spcAft>
              <a:spcPct val="35000"/>
            </a:spcAft>
          </a:pPr>
          <a:r>
            <a:rPr lang="en-US" sz="2600" b="1" kern="1200" dirty="0" smtClean="0">
              <a:solidFill>
                <a:srgbClr val="C00000"/>
              </a:solidFill>
              <a:latin typeface="Cambria" panose="02040503050406030204" pitchFamily="18" charset="0"/>
            </a:rPr>
            <a:t>focus on extent to which outcomes are sustainable over time</a:t>
          </a:r>
          <a:endParaRPr lang="en-US" sz="2600" b="1" kern="1200" dirty="0">
            <a:solidFill>
              <a:srgbClr val="C00000"/>
            </a:solidFill>
            <a:latin typeface="Cambria" panose="02040503050406030204" pitchFamily="18" charset="0"/>
          </a:endParaRPr>
        </a:p>
      </dsp:txBody>
      <dsp:txXfrm>
        <a:off x="4827093" y="1735653"/>
        <a:ext cx="3009640" cy="1470915"/>
      </dsp:txXfrm>
    </dsp:sp>
    <dsp:sp modelId="{85830973-306E-4B33-AF5A-49B70896B5A4}">
      <dsp:nvSpPr>
        <dsp:cNvPr id="0" name=""/>
        <dsp:cNvSpPr/>
      </dsp:nvSpPr>
      <dsp:spPr>
        <a:xfrm>
          <a:off x="237128" y="3478103"/>
          <a:ext cx="4430468" cy="1455816"/>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16510" rIns="0" bIns="16510" numCol="1" spcCol="1270" anchor="ctr" anchorCtr="0">
          <a:noAutofit/>
        </a:bodyPr>
        <a:lstStyle/>
        <a:p>
          <a:pPr lvl="0" algn="ctr" defTabSz="1155700">
            <a:lnSpc>
              <a:spcPct val="90000"/>
            </a:lnSpc>
            <a:spcBef>
              <a:spcPct val="0"/>
            </a:spcBef>
            <a:spcAft>
              <a:spcPct val="35000"/>
            </a:spcAft>
          </a:pPr>
          <a:r>
            <a:rPr lang="en-US" sz="2600" kern="1200" dirty="0" smtClean="0">
              <a:latin typeface="Cambria" panose="02040503050406030204" pitchFamily="18" charset="0"/>
            </a:rPr>
            <a:t>Independent assessments of each of the 8 MDGs</a:t>
          </a:r>
          <a:endParaRPr lang="en-US" sz="2600" kern="1200" dirty="0">
            <a:latin typeface="Cambria" panose="02040503050406030204" pitchFamily="18" charset="0"/>
          </a:endParaRPr>
        </a:p>
      </dsp:txBody>
      <dsp:txXfrm>
        <a:off x="965036" y="3478103"/>
        <a:ext cx="2974652" cy="1455816"/>
      </dsp:txXfrm>
    </dsp:sp>
    <dsp:sp modelId="{7BFBC257-6DA8-4F6A-AD08-CC3BD590AB1E}">
      <dsp:nvSpPr>
        <dsp:cNvPr id="0" name=""/>
        <dsp:cNvSpPr/>
      </dsp:nvSpPr>
      <dsp:spPr>
        <a:xfrm>
          <a:off x="4091635" y="3470553"/>
          <a:ext cx="4480555" cy="1470915"/>
        </a:xfrm>
        <a:prstGeom prst="chevron">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3020" tIns="16510" rIns="0" bIns="16510" numCol="1" spcCol="1270" anchor="ctr" anchorCtr="0">
          <a:noAutofit/>
        </a:bodyPr>
        <a:lstStyle/>
        <a:p>
          <a:pPr lvl="0" algn="ctr" defTabSz="1155700">
            <a:lnSpc>
              <a:spcPct val="90000"/>
            </a:lnSpc>
            <a:spcBef>
              <a:spcPct val="0"/>
            </a:spcBef>
            <a:spcAft>
              <a:spcPts val="0"/>
            </a:spcAft>
          </a:pPr>
          <a:r>
            <a:rPr lang="en-US" sz="2600" b="1" kern="1200" dirty="0" smtClean="0">
              <a:solidFill>
                <a:srgbClr val="C00000"/>
              </a:solidFill>
              <a:latin typeface="Cambria" panose="02040503050406030204" pitchFamily="18" charset="0"/>
            </a:rPr>
            <a:t>Recognition of interlinkages</a:t>
          </a:r>
        </a:p>
        <a:p>
          <a:pPr lvl="0" algn="ctr" defTabSz="1155700">
            <a:lnSpc>
              <a:spcPct val="90000"/>
            </a:lnSpc>
            <a:spcBef>
              <a:spcPct val="0"/>
            </a:spcBef>
            <a:spcAft>
              <a:spcPts val="0"/>
            </a:spcAft>
          </a:pPr>
          <a:r>
            <a:rPr lang="en-US" sz="2600" b="1" kern="1200" dirty="0" smtClean="0">
              <a:solidFill>
                <a:srgbClr val="C00000"/>
              </a:solidFill>
              <a:latin typeface="Cambria" panose="02040503050406030204" pitchFamily="18" charset="0"/>
            </a:rPr>
            <a:t>cross-cutting SDGs</a:t>
          </a:r>
        </a:p>
      </dsp:txBody>
      <dsp:txXfrm>
        <a:off x="4827093" y="3470553"/>
        <a:ext cx="3009640" cy="1470915"/>
      </dsp:txXfrm>
    </dsp:sp>
  </dsp:spTree>
</dsp:drawing>
</file>

<file path=ppt/diagrams/layout1.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50443" y="0"/>
            <a:ext cx="2945659" cy="498135"/>
          </a:xfrm>
          <a:prstGeom prst="rect">
            <a:avLst/>
          </a:prstGeom>
        </p:spPr>
        <p:txBody>
          <a:bodyPr vert="horz" lIns="91440" tIns="45720" rIns="91440" bIns="45720" rtlCol="0"/>
          <a:lstStyle>
            <a:lvl1pPr algn="r">
              <a:defRPr sz="1200"/>
            </a:lvl1pPr>
          </a:lstStyle>
          <a:p>
            <a:fld id="{6C9D633D-FB60-4C67-A988-38D8710C581E}" type="datetimeFigureOut">
              <a:rPr lang="en-US" smtClean="0"/>
              <a:t>05-Dec-16</a:t>
            </a:fld>
            <a:endParaRPr lang="en-US"/>
          </a:p>
        </p:txBody>
      </p:sp>
      <p:sp>
        <p:nvSpPr>
          <p:cNvPr id="4" name="Footer Placeholder 3"/>
          <p:cNvSpPr>
            <a:spLocks noGrp="1"/>
          </p:cNvSpPr>
          <p:nvPr>
            <p:ph type="ftr" sz="quarter" idx="2"/>
          </p:nvPr>
        </p:nvSpPr>
        <p:spPr>
          <a:xfrm>
            <a:off x="0" y="9430091"/>
            <a:ext cx="2945659" cy="498134"/>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50443" y="9430091"/>
            <a:ext cx="2945659" cy="498134"/>
          </a:xfrm>
          <a:prstGeom prst="rect">
            <a:avLst/>
          </a:prstGeom>
        </p:spPr>
        <p:txBody>
          <a:bodyPr vert="horz" lIns="91440" tIns="45720" rIns="91440" bIns="45720" rtlCol="0" anchor="b"/>
          <a:lstStyle>
            <a:lvl1pPr algn="r">
              <a:defRPr sz="1200"/>
            </a:lvl1pPr>
          </a:lstStyle>
          <a:p>
            <a:fld id="{476B9AF1-D26E-4110-ACF6-2AA7B799FBAB}" type="slidenum">
              <a:rPr lang="en-US" smtClean="0"/>
              <a:t>‹#›</a:t>
            </a:fld>
            <a:endParaRPr lang="en-US"/>
          </a:p>
        </p:txBody>
      </p:sp>
    </p:spTree>
    <p:extLst>
      <p:ext uri="{BB962C8B-B14F-4D97-AF65-F5344CB8AC3E}">
        <p14:creationId xmlns:p14="http://schemas.microsoft.com/office/powerpoint/2010/main" val="14608998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49A2FE79-4076-4E5E-90FA-BBA661E98F96}" type="datetimeFigureOut">
              <a:rPr lang="en-US" smtClean="0"/>
              <a:t>05-Dec-16</a:t>
            </a:fld>
            <a:endParaRPr lang="en-US"/>
          </a:p>
        </p:txBody>
      </p:sp>
      <p:sp>
        <p:nvSpPr>
          <p:cNvPr id="4" name="Slide Image Placeholder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821041F4-1D0F-47B1-9DAB-7387650EAA22}" type="slidenum">
              <a:rPr lang="en-US" smtClean="0"/>
              <a:t>‹#›</a:t>
            </a:fld>
            <a:endParaRPr lang="en-US"/>
          </a:p>
        </p:txBody>
      </p:sp>
    </p:spTree>
    <p:extLst>
      <p:ext uri="{BB962C8B-B14F-4D97-AF65-F5344CB8AC3E}">
        <p14:creationId xmlns:p14="http://schemas.microsoft.com/office/powerpoint/2010/main" val="37924598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1041F4-1D0F-47B1-9DAB-7387650EAA22}" type="slidenum">
              <a:rPr lang="en-US" smtClean="0"/>
              <a:t>1</a:t>
            </a:fld>
            <a:endParaRPr lang="en-US"/>
          </a:p>
        </p:txBody>
      </p:sp>
    </p:spTree>
    <p:extLst>
      <p:ext uri="{BB962C8B-B14F-4D97-AF65-F5344CB8AC3E}">
        <p14:creationId xmlns:p14="http://schemas.microsoft.com/office/powerpoint/2010/main" val="14046965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21264F0-3A34-42B4-A6BA-49F9711A7067}" type="slidenum">
              <a:rPr lang="fr-FR" smtClean="0"/>
              <a:pPr/>
              <a:t>26</a:t>
            </a:fld>
            <a:endParaRPr lang="fr-FR" dirty="0"/>
          </a:p>
        </p:txBody>
      </p:sp>
    </p:spTree>
    <p:extLst>
      <p:ext uri="{BB962C8B-B14F-4D97-AF65-F5344CB8AC3E}">
        <p14:creationId xmlns:p14="http://schemas.microsoft.com/office/powerpoint/2010/main" val="19276491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21264F0-3A34-42B4-A6BA-49F9711A7067}" type="slidenum">
              <a:rPr lang="fr-FR" smtClean="0"/>
              <a:pPr/>
              <a:t>3</a:t>
            </a:fld>
            <a:endParaRPr lang="fr-FR" dirty="0"/>
          </a:p>
        </p:txBody>
      </p:sp>
    </p:spTree>
    <p:extLst>
      <p:ext uri="{BB962C8B-B14F-4D97-AF65-F5344CB8AC3E}">
        <p14:creationId xmlns:p14="http://schemas.microsoft.com/office/powerpoint/2010/main" val="32182665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7B7964A6-D473-457F-A6BF-4582426FC2E0}" type="slidenum">
              <a:rPr lang="en-GB" smtClean="0">
                <a:solidFill>
                  <a:srgbClr val="000000"/>
                </a:solidFill>
              </a:rPr>
              <a:pPr/>
              <a:t>5</a:t>
            </a:fld>
            <a:endParaRPr lang="en-GB">
              <a:solidFill>
                <a:srgbClr val="000000"/>
              </a:solidFill>
            </a:endParaRPr>
          </a:p>
        </p:txBody>
      </p:sp>
    </p:spTree>
    <p:extLst>
      <p:ext uri="{BB962C8B-B14F-4D97-AF65-F5344CB8AC3E}">
        <p14:creationId xmlns:p14="http://schemas.microsoft.com/office/powerpoint/2010/main" val="18052466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Evaluating SDG policies and programmes</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2030 Agenda equally acknowledges the importance of </a:t>
            </a:r>
            <a:r>
              <a:rPr lang="en-US" sz="1200" u="sng" kern="1200" dirty="0">
                <a:solidFill>
                  <a:schemeClr val="tx1"/>
                </a:solidFill>
                <a:effectLst/>
                <a:latin typeface="+mn-lt"/>
                <a:ea typeface="+mn-ea"/>
                <a:cs typeface="+mn-cs"/>
              </a:rPr>
              <a:t>evaluation</a:t>
            </a:r>
            <a:r>
              <a:rPr lang="en-US" sz="1200" kern="1200" dirty="0">
                <a:solidFill>
                  <a:schemeClr val="tx1"/>
                </a:solidFill>
                <a:effectLst/>
                <a:latin typeface="+mn-lt"/>
                <a:ea typeface="+mn-ea"/>
                <a:cs typeface="+mn-cs"/>
              </a:rPr>
              <a:t> and that of </a:t>
            </a:r>
            <a:r>
              <a:rPr lang="en-US" sz="1200" u="sng" kern="1200" dirty="0">
                <a:solidFill>
                  <a:schemeClr val="tx1"/>
                </a:solidFill>
                <a:effectLst/>
                <a:latin typeface="+mn-lt"/>
                <a:ea typeface="+mn-ea"/>
                <a:cs typeface="+mn-cs"/>
              </a:rPr>
              <a:t>evaluation programmes</a:t>
            </a:r>
            <a:r>
              <a:rPr lang="en-US" sz="1200" kern="1200" dirty="0">
                <a:solidFill>
                  <a:schemeClr val="tx1"/>
                </a:solidFill>
                <a:effectLst/>
                <a:latin typeface="+mn-lt"/>
                <a:ea typeface="+mn-ea"/>
                <a:cs typeface="+mn-cs"/>
              </a:rPr>
              <a:t> that can help improve SDG policies through the assessment of their relevance, impact, effectiveness, efficiency and sustainability. </a:t>
            </a:r>
            <a:r>
              <a:rPr lang="en-US" sz="1200" kern="1200" dirty="0" err="1">
                <a:solidFill>
                  <a:schemeClr val="tx1"/>
                </a:solidFill>
                <a:effectLst/>
                <a:latin typeface="+mn-lt"/>
                <a:ea typeface="+mn-ea"/>
                <a:cs typeface="+mn-cs"/>
              </a:rPr>
              <a:t>UNEG</a:t>
            </a:r>
            <a:r>
              <a:rPr lang="en-US" sz="1200" kern="1200" dirty="0">
                <a:solidFill>
                  <a:schemeClr val="tx1"/>
                </a:solidFill>
                <a:effectLst/>
                <a:latin typeface="+mn-lt"/>
                <a:ea typeface="+mn-ea"/>
                <a:cs typeface="+mn-cs"/>
              </a:rPr>
              <a:t> defines the role of evaluation for meeting development objectives as follows: “</a:t>
            </a:r>
            <a:r>
              <a:rPr lang="en-US" sz="1200" i="1" kern="1200" dirty="0">
                <a:solidFill>
                  <a:schemeClr val="tx1"/>
                </a:solidFill>
                <a:effectLst/>
                <a:latin typeface="+mn-lt"/>
                <a:ea typeface="+mn-ea"/>
                <a:cs typeface="+mn-cs"/>
              </a:rPr>
              <a:t>Evaluation forms a natural learning and feedback bridge linking the monitoring and accountability functions. It is </a:t>
            </a:r>
            <a:r>
              <a:rPr lang="en-US" sz="1200" i="1" u="sng" kern="1200" dirty="0">
                <a:solidFill>
                  <a:schemeClr val="tx1"/>
                </a:solidFill>
                <a:effectLst/>
                <a:latin typeface="+mn-lt"/>
                <a:ea typeface="+mn-ea"/>
                <a:cs typeface="+mn-cs"/>
              </a:rPr>
              <a:t>an essential part of any accountability system</a:t>
            </a:r>
            <a:r>
              <a:rPr lang="en-US" sz="1200" i="1" kern="1200" dirty="0">
                <a:solidFill>
                  <a:schemeClr val="tx1"/>
                </a:solidFill>
                <a:effectLst/>
                <a:latin typeface="+mn-lt"/>
                <a:ea typeface="+mn-ea"/>
                <a:cs typeface="+mn-cs"/>
              </a:rPr>
              <a:t> as it generates the credible, critical information that everybody needs to know – on what and how we are doing - in order to decide on how to move forward together. Monitoring is necessary and important to show if targets are being achieved or not. Equally important, rigorous evaluation needs to be combined with monitoring, so that we can </a:t>
            </a:r>
            <a:r>
              <a:rPr lang="en-US" sz="1200" i="1" u="sng" kern="1200" dirty="0">
                <a:solidFill>
                  <a:schemeClr val="tx1"/>
                </a:solidFill>
                <a:effectLst/>
                <a:latin typeface="+mn-lt"/>
                <a:ea typeface="+mn-ea"/>
                <a:cs typeface="+mn-cs"/>
              </a:rPr>
              <a:t>understand how and why targets are or are not being achieved</a:t>
            </a:r>
            <a:r>
              <a:rPr lang="en-US" sz="1200" i="1" kern="1200" dirty="0">
                <a:solidFill>
                  <a:schemeClr val="tx1"/>
                </a:solidFill>
                <a:effectLst/>
                <a:latin typeface="+mn-lt"/>
                <a:ea typeface="+mn-ea"/>
                <a:cs typeface="+mn-cs"/>
              </a:rPr>
              <a:t>, where improvements are needed and what actions should be taken to perform more effectively</a:t>
            </a:r>
            <a:r>
              <a:rPr lang="en-US" sz="1200" kern="1200" dirty="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It is being argued that, in the context of the follow-up and review for the 2030 Agenda, evaluation will be crucial “</a:t>
            </a:r>
            <a:r>
              <a:rPr lang="en-GB" sz="1200" i="1" kern="1200" dirty="0">
                <a:solidFill>
                  <a:schemeClr val="tx1"/>
                </a:solidFill>
                <a:effectLst/>
                <a:latin typeface="+mn-lt"/>
                <a:ea typeface="+mn-ea"/>
                <a:cs typeface="+mn-cs"/>
              </a:rPr>
              <a:t>because the new accountability framework will not be legally binding; it will rely on political will and persuasion. By assessing how programmes and policies are contributing to results, evaluation can help establish </a:t>
            </a:r>
            <a:r>
              <a:rPr lang="en-GB" sz="1200" i="1" u="sng" kern="1200" dirty="0">
                <a:solidFill>
                  <a:schemeClr val="tx1"/>
                </a:solidFill>
                <a:effectLst/>
                <a:latin typeface="+mn-lt"/>
                <a:ea typeface="+mn-ea"/>
                <a:cs typeface="+mn-cs"/>
              </a:rPr>
              <a:t>incentives for effectiveness, transparency and accountability</a:t>
            </a:r>
            <a:r>
              <a:rPr lang="en-GB" sz="1200" kern="1200" dirty="0">
                <a:solidFill>
                  <a:schemeClr val="tx1"/>
                </a:solidFill>
                <a:effectLst/>
                <a:latin typeface="+mn-lt"/>
                <a:ea typeface="+mn-ea"/>
                <a:cs typeface="+mn-cs"/>
              </a:rPr>
              <a:t>.” </a:t>
            </a:r>
            <a:r>
              <a:rPr lang="en-US" sz="1200" i="1" kern="1200" dirty="0">
                <a:solidFill>
                  <a:schemeClr val="tx1"/>
                </a:solidFill>
                <a:effectLst/>
                <a:latin typeface="+mn-lt"/>
                <a:ea typeface="+mn-ea"/>
                <a:cs typeface="+mn-cs"/>
              </a:rPr>
              <a:t>(Source: </a:t>
            </a:r>
            <a:r>
              <a:rPr lang="en-US" sz="1200" i="1" kern="1200" dirty="0" err="1">
                <a:solidFill>
                  <a:schemeClr val="tx1"/>
                </a:solidFill>
                <a:effectLst/>
                <a:latin typeface="+mn-lt"/>
                <a:ea typeface="+mn-ea"/>
                <a:cs typeface="+mn-cs"/>
              </a:rPr>
              <a:t>UNEG</a:t>
            </a:r>
            <a:r>
              <a:rPr lang="en-US" sz="1200" i="1" kern="1200" dirty="0">
                <a:solidFill>
                  <a:schemeClr val="tx1"/>
                </a:solidFill>
                <a:effectLst/>
                <a:latin typeface="+mn-lt"/>
                <a:ea typeface="+mn-ea"/>
                <a:cs typeface="+mn-cs"/>
              </a:rPr>
              <a:t> report Evaluation Changes Lives) </a:t>
            </a:r>
            <a:r>
              <a:rPr lang="en-GB" sz="1200" kern="1200" dirty="0">
                <a:solidFill>
                  <a:schemeClr val="tx1"/>
                </a:solidFill>
                <a:effectLst/>
                <a:latin typeface="+mn-lt"/>
                <a:ea typeface="+mn-ea"/>
                <a:cs typeface="+mn-cs"/>
              </a:rPr>
              <a:t>It can also empower people through more participatory approaches in the area of evaluation.</a:t>
            </a:r>
          </a:p>
        </p:txBody>
      </p:sp>
      <p:sp>
        <p:nvSpPr>
          <p:cNvPr id="4" name="Slide Number Placeholder 3"/>
          <p:cNvSpPr>
            <a:spLocks noGrp="1"/>
          </p:cNvSpPr>
          <p:nvPr>
            <p:ph type="sldNum" sz="quarter" idx="10"/>
          </p:nvPr>
        </p:nvSpPr>
        <p:spPr/>
        <p:txBody>
          <a:bodyPr/>
          <a:lstStyle/>
          <a:p>
            <a:fld id="{521264F0-3A34-42B4-A6BA-49F9711A7067}" type="slidenum">
              <a:rPr lang="fr-FR" smtClean="0"/>
              <a:pPr/>
              <a:t>7</a:t>
            </a:fld>
            <a:endParaRPr lang="fr-FR" dirty="0"/>
          </a:p>
        </p:txBody>
      </p:sp>
    </p:spTree>
    <p:extLst>
      <p:ext uri="{BB962C8B-B14F-4D97-AF65-F5344CB8AC3E}">
        <p14:creationId xmlns:p14="http://schemas.microsoft.com/office/powerpoint/2010/main" val="36689411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a:t>Again, evaluation is to make a decision about your project</a:t>
            </a:r>
            <a:r>
              <a:rPr lang="en-US" baseline="0" dirty="0"/>
              <a:t> and </a:t>
            </a:r>
            <a:r>
              <a:rPr lang="en-US" baseline="0" dirty="0" err="1"/>
              <a:t>programme</a:t>
            </a:r>
            <a:r>
              <a:rPr lang="en-US" baseline="0" dirty="0"/>
              <a:t>. Thus, it should have a purpose and be used effectively. </a:t>
            </a:r>
          </a:p>
          <a:p>
            <a:pPr marL="171450" indent="-171450">
              <a:buFontTx/>
              <a:buChar char="-"/>
            </a:pPr>
            <a:r>
              <a:rPr lang="en-US" baseline="0" dirty="0"/>
              <a:t>Perhaps, much easier to think it from the worst case scenario like the slide before. Evaluation was conducted without particular purpose (as part of administrative process) because it was asked to do. You conducted it because you were asked, so you were very happy to get it done, so why should I look at it? </a:t>
            </a:r>
          </a:p>
          <a:p>
            <a:pPr marL="171450" indent="-171450">
              <a:buFontTx/>
              <a:buChar char="-"/>
            </a:pPr>
            <a:r>
              <a:rPr lang="en-US" baseline="0" dirty="0"/>
              <a:t>Unfortunately many evaluations are like this – conducting an evaluation for the sake of conducting.</a:t>
            </a:r>
          </a:p>
          <a:p>
            <a:pPr marL="171450" indent="-171450">
              <a:buFontTx/>
              <a:buChar char="-"/>
            </a:pPr>
            <a:r>
              <a:rPr lang="en-US" baseline="0" dirty="0"/>
              <a:t>But the real </a:t>
            </a:r>
            <a:r>
              <a:rPr lang="en-US" baseline="0" dirty="0" err="1"/>
              <a:t>programme</a:t>
            </a:r>
            <a:r>
              <a:rPr lang="en-US" baseline="0" dirty="0"/>
              <a:t> manager wants to improve the people’s lives. To do that, you need to constantly improve the quality of your </a:t>
            </a:r>
            <a:r>
              <a:rPr lang="en-US" baseline="0" dirty="0" err="1"/>
              <a:t>programme</a:t>
            </a:r>
            <a:r>
              <a:rPr lang="en-US" baseline="0" dirty="0"/>
              <a:t> and project. </a:t>
            </a:r>
          </a:p>
          <a:p>
            <a:pPr marL="171450" indent="-171450">
              <a:buFontTx/>
              <a:buChar char="-"/>
            </a:pPr>
            <a:r>
              <a:rPr lang="en-US" baseline="0" dirty="0"/>
              <a:t>To do that, what do I need to know about my own project and </a:t>
            </a:r>
            <a:r>
              <a:rPr lang="en-US" baseline="0" dirty="0" err="1"/>
              <a:t>programme</a:t>
            </a:r>
            <a:r>
              <a:rPr lang="en-US" baseline="0" dirty="0"/>
              <a:t>? </a:t>
            </a:r>
            <a:endParaRPr lang="en-US" dirty="0"/>
          </a:p>
        </p:txBody>
      </p:sp>
      <p:sp>
        <p:nvSpPr>
          <p:cNvPr id="4" name="Slide Number Placeholder 3"/>
          <p:cNvSpPr>
            <a:spLocks noGrp="1"/>
          </p:cNvSpPr>
          <p:nvPr>
            <p:ph type="sldNum" sz="quarter" idx="10"/>
          </p:nvPr>
        </p:nvSpPr>
        <p:spPr/>
        <p:txBody>
          <a:bodyPr/>
          <a:lstStyle/>
          <a:p>
            <a:fld id="{F2EC81F1-9561-4D6E-8FE7-E8E1973C5B2D}" type="slidenum">
              <a:rPr lang="en-GB" smtClean="0"/>
              <a:pPr/>
              <a:t>8</a:t>
            </a:fld>
            <a:endParaRPr lang="en-GB"/>
          </a:p>
        </p:txBody>
      </p:sp>
    </p:spTree>
    <p:extLst>
      <p:ext uri="{BB962C8B-B14F-4D97-AF65-F5344CB8AC3E}">
        <p14:creationId xmlns:p14="http://schemas.microsoft.com/office/powerpoint/2010/main" val="14564856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ea typeface="+mn-ea"/>
                <a:cs typeface="+mn-cs"/>
              </a:rPr>
              <a:t>The mainstreaming of the SDGs into planning processes is expected to happen at various levels and may require an integrated M&amp;E system where identified objectives and performance reporting are aligned between these levels: national, sectoral, and programme, sub-programme and activities. These critical levels are illustrated in the above diagram.</a:t>
            </a:r>
          </a:p>
          <a:p>
            <a:endParaRPr lang="en-GB" dirty="0"/>
          </a:p>
        </p:txBody>
      </p:sp>
      <p:sp>
        <p:nvSpPr>
          <p:cNvPr id="4" name="Slide Number Placeholder 3"/>
          <p:cNvSpPr>
            <a:spLocks noGrp="1"/>
          </p:cNvSpPr>
          <p:nvPr>
            <p:ph type="sldNum" sz="quarter" idx="10"/>
          </p:nvPr>
        </p:nvSpPr>
        <p:spPr/>
        <p:txBody>
          <a:bodyPr/>
          <a:lstStyle/>
          <a:p>
            <a:fld id="{521264F0-3A34-42B4-A6BA-49F9711A7067}" type="slidenum">
              <a:rPr lang="fr-FR" smtClean="0"/>
              <a:pPr/>
              <a:t>21</a:t>
            </a:fld>
            <a:endParaRPr lang="fr-FR" dirty="0"/>
          </a:p>
        </p:txBody>
      </p:sp>
    </p:spTree>
    <p:extLst>
      <p:ext uri="{BB962C8B-B14F-4D97-AF65-F5344CB8AC3E}">
        <p14:creationId xmlns:p14="http://schemas.microsoft.com/office/powerpoint/2010/main" val="6386903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ea typeface="+mn-ea"/>
                <a:cs typeface="+mn-cs"/>
              </a:rPr>
              <a:t>M&amp;E information produced at these different levels can be used for reporting, accountability and for management purposes informing policy/programme design, budget development, and subsequent improvements and oversight.</a:t>
            </a:r>
            <a:endParaRPr lang="en-GB" dirty="0"/>
          </a:p>
        </p:txBody>
      </p:sp>
      <p:sp>
        <p:nvSpPr>
          <p:cNvPr id="4" name="Slide Number Placeholder 3"/>
          <p:cNvSpPr>
            <a:spLocks noGrp="1"/>
          </p:cNvSpPr>
          <p:nvPr>
            <p:ph type="sldNum" sz="quarter" idx="10"/>
          </p:nvPr>
        </p:nvSpPr>
        <p:spPr/>
        <p:txBody>
          <a:bodyPr/>
          <a:lstStyle/>
          <a:p>
            <a:fld id="{521264F0-3A34-42B4-A6BA-49F9711A7067}" type="slidenum">
              <a:rPr lang="fr-FR" smtClean="0"/>
              <a:pPr/>
              <a:t>22</a:t>
            </a:fld>
            <a:endParaRPr lang="fr-FR" dirty="0"/>
          </a:p>
        </p:txBody>
      </p:sp>
    </p:spTree>
    <p:extLst>
      <p:ext uri="{BB962C8B-B14F-4D97-AF65-F5344CB8AC3E}">
        <p14:creationId xmlns:p14="http://schemas.microsoft.com/office/powerpoint/2010/main" val="39210001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ea typeface="+mn-ea"/>
                <a:cs typeface="+mn-cs"/>
              </a:rPr>
              <a:t>The </a:t>
            </a:r>
            <a:r>
              <a:rPr lang="en-GB" sz="1200" kern="1200" dirty="0" err="1">
                <a:solidFill>
                  <a:schemeClr val="tx1"/>
                </a:solidFill>
                <a:effectLst/>
                <a:ea typeface="+mn-ea"/>
                <a:cs typeface="+mn-cs"/>
              </a:rPr>
              <a:t>UNEG</a:t>
            </a:r>
            <a:r>
              <a:rPr lang="en-GB" sz="1200" kern="1200" dirty="0">
                <a:solidFill>
                  <a:schemeClr val="tx1"/>
                </a:solidFill>
                <a:effectLst/>
                <a:ea typeface="+mn-ea"/>
                <a:cs typeface="+mn-cs"/>
              </a:rPr>
              <a:t> guide conceptualizes a national M&amp;E system as “resting on two overriding influences: the political will for change within a country; and the pace of development of M&amp;E infrastructure” which provide a foundation for four essential building blocks:</a:t>
            </a:r>
          </a:p>
          <a:p>
            <a:endParaRPr lang="en-GB" sz="1200" kern="1200" dirty="0">
              <a:solidFill>
                <a:schemeClr val="tx1"/>
              </a:solidFill>
              <a:effectLst/>
              <a:ea typeface="+mn-ea"/>
              <a:cs typeface="+mn-cs"/>
            </a:endParaRPr>
          </a:p>
          <a:p>
            <a:pPr marL="171450" lvl="0" indent="-171450">
              <a:buFont typeface="Arial" panose="020B0604020202020204" pitchFamily="34" charset="0"/>
              <a:buChar char="•"/>
            </a:pPr>
            <a:r>
              <a:rPr lang="en-GB" sz="1200" kern="1200" dirty="0">
                <a:solidFill>
                  <a:schemeClr val="tx1"/>
                </a:solidFill>
                <a:effectLst/>
                <a:ea typeface="+mn-ea"/>
                <a:cs typeface="+mn-cs"/>
              </a:rPr>
              <a:t>Vision of leadership within the country;</a:t>
            </a:r>
          </a:p>
          <a:p>
            <a:pPr marL="171450" lvl="0" indent="-171450">
              <a:buFont typeface="Arial" panose="020B0604020202020204" pitchFamily="34" charset="0"/>
              <a:buChar char="•"/>
            </a:pPr>
            <a:r>
              <a:rPr lang="en-GB" sz="1200" kern="1200" dirty="0">
                <a:solidFill>
                  <a:schemeClr val="tx1"/>
                </a:solidFill>
                <a:effectLst/>
                <a:ea typeface="+mn-ea"/>
                <a:cs typeface="+mn-cs"/>
              </a:rPr>
              <a:t>An enabling environment for an M&amp;E system to develop and function;</a:t>
            </a:r>
          </a:p>
          <a:p>
            <a:pPr marL="171450" lvl="0" indent="-171450">
              <a:buFont typeface="Arial" panose="020B0604020202020204" pitchFamily="34" charset="0"/>
              <a:buChar char="•"/>
            </a:pPr>
            <a:r>
              <a:rPr lang="en-GB" sz="1200" kern="1200" dirty="0">
                <a:solidFill>
                  <a:schemeClr val="tx1"/>
                </a:solidFill>
                <a:effectLst/>
                <a:ea typeface="+mn-ea"/>
                <a:cs typeface="+mn-cs"/>
              </a:rPr>
              <a:t>The capacity to supply M&amp;E information - the technical capacity to measure performance and provide credible information in a timely way;</a:t>
            </a:r>
          </a:p>
          <a:p>
            <a:pPr marL="171450" lvl="0" indent="-171450">
              <a:buFont typeface="Arial" panose="020B0604020202020204" pitchFamily="34" charset="0"/>
              <a:buChar char="•"/>
            </a:pPr>
            <a:r>
              <a:rPr lang="en-GB" sz="1200" kern="1200" dirty="0">
                <a:solidFill>
                  <a:schemeClr val="tx1"/>
                </a:solidFill>
                <a:effectLst/>
                <a:ea typeface="+mn-ea"/>
                <a:cs typeface="+mn-cs"/>
              </a:rPr>
              <a:t>The capacity within the system to demand and use M&amp;E information – key users being government institutions, ministries, citizens, the media and other stakeholders, as civil society and donors.</a:t>
            </a:r>
          </a:p>
        </p:txBody>
      </p:sp>
      <p:sp>
        <p:nvSpPr>
          <p:cNvPr id="4" name="Slide Number Placeholder 3"/>
          <p:cNvSpPr>
            <a:spLocks noGrp="1"/>
          </p:cNvSpPr>
          <p:nvPr>
            <p:ph type="sldNum" sz="quarter" idx="10"/>
          </p:nvPr>
        </p:nvSpPr>
        <p:spPr/>
        <p:txBody>
          <a:bodyPr/>
          <a:lstStyle/>
          <a:p>
            <a:fld id="{521264F0-3A34-42B4-A6BA-49F9711A7067}" type="slidenum">
              <a:rPr lang="fr-FR" smtClean="0"/>
              <a:pPr/>
              <a:t>23</a:t>
            </a:fld>
            <a:endParaRPr lang="fr-FR" dirty="0"/>
          </a:p>
        </p:txBody>
      </p:sp>
    </p:spTree>
    <p:extLst>
      <p:ext uri="{BB962C8B-B14F-4D97-AF65-F5344CB8AC3E}">
        <p14:creationId xmlns:p14="http://schemas.microsoft.com/office/powerpoint/2010/main" val="25849978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ea typeface="+mn-ea"/>
                <a:cs typeface="+mn-cs"/>
              </a:rPr>
              <a:t>Main components of M&amp;E infrastructure</a:t>
            </a:r>
            <a:endParaRPr lang="en-GB" sz="1200" b="1" kern="1200" dirty="0">
              <a:solidFill>
                <a:schemeClr val="tx1"/>
              </a:solidFill>
              <a:effectLst/>
              <a:ea typeface="+mn-ea"/>
              <a:cs typeface="+mn-cs"/>
            </a:endParaRPr>
          </a:p>
          <a:p>
            <a:r>
              <a:rPr lang="en-GB" sz="1200" kern="1200" dirty="0">
                <a:solidFill>
                  <a:schemeClr val="tx1"/>
                </a:solidFill>
                <a:effectLst/>
                <a:ea typeface="+mn-ea"/>
                <a:cs typeface="+mn-cs"/>
              </a:rPr>
              <a:t>Drawing on a range of real case studies, the </a:t>
            </a:r>
            <a:r>
              <a:rPr lang="en-GB" sz="1200" kern="1200" dirty="0" err="1">
                <a:solidFill>
                  <a:schemeClr val="tx1"/>
                </a:solidFill>
                <a:effectLst/>
                <a:ea typeface="+mn-ea"/>
                <a:cs typeface="+mn-cs"/>
              </a:rPr>
              <a:t>UNEG</a:t>
            </a:r>
            <a:r>
              <a:rPr lang="en-GB" sz="1200" kern="1200" dirty="0">
                <a:solidFill>
                  <a:schemeClr val="tx1"/>
                </a:solidFill>
                <a:effectLst/>
                <a:ea typeface="+mn-ea"/>
                <a:cs typeface="+mn-cs"/>
              </a:rPr>
              <a:t> guide identifies several main components of M&amp;E infrastructure:</a:t>
            </a:r>
          </a:p>
          <a:p>
            <a:r>
              <a:rPr lang="en-GB" sz="1200" kern="1200" dirty="0">
                <a:solidFill>
                  <a:schemeClr val="tx1"/>
                </a:solidFill>
                <a:effectLst/>
                <a:ea typeface="+mn-ea"/>
                <a:cs typeface="+mn-cs"/>
              </a:rPr>
              <a:t>1. The </a:t>
            </a:r>
            <a:r>
              <a:rPr lang="en-GB" sz="1200" u="sng" kern="1200" dirty="0">
                <a:solidFill>
                  <a:schemeClr val="tx1"/>
                </a:solidFill>
                <a:effectLst/>
                <a:ea typeface="+mn-ea"/>
                <a:cs typeface="+mn-cs"/>
              </a:rPr>
              <a:t>policies, guidelines and guidance for M&amp;E</a:t>
            </a:r>
            <a:r>
              <a:rPr lang="en-GB" sz="1200" kern="1200" dirty="0">
                <a:solidFill>
                  <a:schemeClr val="tx1"/>
                </a:solidFill>
                <a:effectLst/>
                <a:ea typeface="+mn-ea"/>
                <a:cs typeface="+mn-cs"/>
              </a:rPr>
              <a:t> that set the expectations about what should be measured, monitored and reported, how frequently, etc. with the central agency (for example, the ministry of finance or planning) often taking the lead.</a:t>
            </a:r>
          </a:p>
          <a:p>
            <a:r>
              <a:rPr lang="en-GB" sz="1200" kern="1200" dirty="0">
                <a:solidFill>
                  <a:schemeClr val="tx1"/>
                </a:solidFill>
                <a:effectLst/>
                <a:ea typeface="+mn-ea"/>
                <a:cs typeface="+mn-cs"/>
              </a:rPr>
              <a:t>2. A clear articulation of goals, objectives and expected key results for each level of the public sector, </a:t>
            </a:r>
            <a:r>
              <a:rPr lang="en-GB" sz="1200" u="sng" kern="1200" dirty="0">
                <a:solidFill>
                  <a:schemeClr val="tx1"/>
                </a:solidFill>
                <a:effectLst/>
                <a:ea typeface="+mn-ea"/>
                <a:cs typeface="+mn-cs"/>
              </a:rPr>
              <a:t>performance frameworks and </a:t>
            </a:r>
            <a:r>
              <a:rPr lang="en-GB" sz="1200" u="sng" kern="1200" dirty="0" err="1">
                <a:solidFill>
                  <a:schemeClr val="tx1"/>
                </a:solidFill>
                <a:effectLst/>
                <a:ea typeface="+mn-ea"/>
                <a:cs typeface="+mn-cs"/>
              </a:rPr>
              <a:t>KPIs</a:t>
            </a:r>
            <a:r>
              <a:rPr lang="en-GB" sz="1200" kern="1200" dirty="0">
                <a:solidFill>
                  <a:schemeClr val="tx1"/>
                </a:solidFill>
                <a:effectLst/>
                <a:ea typeface="+mn-ea"/>
                <a:cs typeface="+mn-cs"/>
              </a:rPr>
              <a:t> at national, sectoral, ministerial and programme levels. </a:t>
            </a:r>
          </a:p>
          <a:p>
            <a:r>
              <a:rPr lang="en-GB" sz="1200" kern="1200" dirty="0">
                <a:solidFill>
                  <a:schemeClr val="tx1"/>
                </a:solidFill>
                <a:effectLst/>
                <a:ea typeface="+mn-ea"/>
                <a:cs typeface="+mn-cs"/>
              </a:rPr>
              <a:t>3. A </a:t>
            </a:r>
            <a:r>
              <a:rPr lang="en-GB" sz="1200" u="sng" kern="1200" dirty="0">
                <a:solidFill>
                  <a:schemeClr val="tx1"/>
                </a:solidFill>
                <a:effectLst/>
                <a:ea typeface="+mn-ea"/>
                <a:cs typeface="+mn-cs"/>
              </a:rPr>
              <a:t>performance measurement strategy</a:t>
            </a:r>
            <a:r>
              <a:rPr lang="en-GB" sz="1200" kern="1200" dirty="0">
                <a:solidFill>
                  <a:schemeClr val="tx1"/>
                </a:solidFill>
                <a:effectLst/>
                <a:ea typeface="+mn-ea"/>
                <a:cs typeface="+mn-cs"/>
              </a:rPr>
              <a:t> that identifies how indicators can use data from performance monitoring, evaluation and special studies at different levels (with central agency and ministries responsible for respective levels) and a </a:t>
            </a:r>
            <a:r>
              <a:rPr lang="en-GB" sz="1200" u="sng" kern="1200" dirty="0">
                <a:solidFill>
                  <a:schemeClr val="tx1"/>
                </a:solidFill>
                <a:effectLst/>
                <a:ea typeface="+mn-ea"/>
                <a:cs typeface="+mn-cs"/>
              </a:rPr>
              <a:t>data development strategy</a:t>
            </a:r>
            <a:r>
              <a:rPr lang="en-GB" sz="1200" kern="1200" dirty="0">
                <a:solidFill>
                  <a:schemeClr val="tx1"/>
                </a:solidFill>
                <a:effectLst/>
                <a:ea typeface="+mn-ea"/>
                <a:cs typeface="+mn-cs"/>
              </a:rPr>
              <a:t> supported by a national statistical office. </a:t>
            </a:r>
          </a:p>
          <a:p>
            <a:r>
              <a:rPr lang="en-GB" sz="1200" kern="1200" dirty="0">
                <a:solidFill>
                  <a:schemeClr val="tx1"/>
                </a:solidFill>
                <a:effectLst/>
                <a:ea typeface="+mn-ea"/>
                <a:cs typeface="+mn-cs"/>
              </a:rPr>
              <a:t>4. </a:t>
            </a:r>
            <a:r>
              <a:rPr lang="en-GB" sz="1200" u="sng" kern="1200" dirty="0">
                <a:solidFill>
                  <a:schemeClr val="tx1"/>
                </a:solidFill>
                <a:effectLst/>
                <a:ea typeface="+mn-ea"/>
                <a:cs typeface="+mn-cs"/>
              </a:rPr>
              <a:t>Institutional arrangements</a:t>
            </a:r>
            <a:r>
              <a:rPr lang="en-GB" sz="1200" kern="1200" dirty="0">
                <a:solidFill>
                  <a:schemeClr val="tx1"/>
                </a:solidFill>
                <a:effectLst/>
                <a:ea typeface="+mn-ea"/>
                <a:cs typeface="+mn-cs"/>
              </a:rPr>
              <a:t> to develop and implement the M&amp;E system (i.e., M&amp;E units initially in pilot ministries, as well as in a central agency M&amp;E unit). </a:t>
            </a:r>
          </a:p>
          <a:p>
            <a:r>
              <a:rPr lang="en-GB" sz="1200" kern="1200" dirty="0">
                <a:solidFill>
                  <a:schemeClr val="tx1"/>
                </a:solidFill>
                <a:effectLst/>
                <a:ea typeface="+mn-ea"/>
                <a:cs typeface="+mn-cs"/>
              </a:rPr>
              <a:t>5. A </a:t>
            </a:r>
            <a:r>
              <a:rPr lang="en-GB" sz="1200" u="sng" kern="1200" dirty="0">
                <a:solidFill>
                  <a:schemeClr val="tx1"/>
                </a:solidFill>
                <a:effectLst/>
                <a:ea typeface="+mn-ea"/>
                <a:cs typeface="+mn-cs"/>
              </a:rPr>
              <a:t>training strategy</a:t>
            </a:r>
            <a:r>
              <a:rPr lang="en-GB" sz="1200" kern="1200" dirty="0">
                <a:solidFill>
                  <a:schemeClr val="tx1"/>
                </a:solidFill>
                <a:effectLst/>
                <a:ea typeface="+mn-ea"/>
                <a:cs typeface="+mn-cs"/>
              </a:rPr>
              <a:t> to provide M&amp;E technical training addressing supply and demand sides (M&amp;E officers, analysts and those tasked with developing data systems, as well as managers, senior officials and other key stakeholders). </a:t>
            </a:r>
          </a:p>
          <a:p>
            <a:r>
              <a:rPr lang="en-GB" sz="1200" kern="1200" dirty="0">
                <a:solidFill>
                  <a:schemeClr val="tx1"/>
                </a:solidFill>
                <a:effectLst/>
                <a:ea typeface="+mn-ea"/>
                <a:cs typeface="+mn-cs"/>
              </a:rPr>
              <a:t>6.  </a:t>
            </a:r>
            <a:r>
              <a:rPr lang="en-GB" sz="1200" u="sng" kern="1200" dirty="0">
                <a:solidFill>
                  <a:schemeClr val="tx1"/>
                </a:solidFill>
                <a:effectLst/>
                <a:ea typeface="+mn-ea"/>
                <a:cs typeface="+mn-cs"/>
              </a:rPr>
              <a:t>Monitoring of the progress of M&amp;E development</a:t>
            </a:r>
            <a:r>
              <a:rPr lang="en-GB" sz="1200" kern="1200" dirty="0">
                <a:solidFill>
                  <a:schemeClr val="tx1"/>
                </a:solidFill>
                <a:effectLst/>
                <a:ea typeface="+mn-ea"/>
                <a:cs typeface="+mn-cs"/>
              </a:rPr>
              <a:t> and </a:t>
            </a:r>
            <a:r>
              <a:rPr lang="en-GB" sz="1200" u="sng" kern="1200" dirty="0">
                <a:solidFill>
                  <a:schemeClr val="tx1"/>
                </a:solidFill>
                <a:effectLst/>
                <a:ea typeface="+mn-ea"/>
                <a:cs typeface="+mn-cs"/>
              </a:rPr>
              <a:t>oversight over the quality of M&amp;E</a:t>
            </a:r>
            <a:r>
              <a:rPr lang="en-GB" sz="1200" kern="1200" dirty="0">
                <a:solidFill>
                  <a:schemeClr val="tx1"/>
                </a:solidFill>
                <a:effectLst/>
                <a:ea typeface="+mn-ea"/>
                <a:cs typeface="+mn-cs"/>
              </a:rPr>
              <a:t> by key officials led by central agencies and national audit offices. </a:t>
            </a:r>
          </a:p>
          <a:p>
            <a:r>
              <a:rPr lang="en-GB" sz="1200" kern="1200" dirty="0">
                <a:solidFill>
                  <a:schemeClr val="tx1"/>
                </a:solidFill>
                <a:effectLst/>
                <a:ea typeface="+mn-ea"/>
                <a:cs typeface="+mn-cs"/>
              </a:rPr>
              <a:t>Source: </a:t>
            </a:r>
            <a:r>
              <a:rPr lang="en-GB" sz="1200" kern="1200" dirty="0" err="1">
                <a:solidFill>
                  <a:schemeClr val="tx1"/>
                </a:solidFill>
                <a:effectLst/>
                <a:ea typeface="+mn-ea"/>
                <a:cs typeface="+mn-cs"/>
              </a:rPr>
              <a:t>UNEG</a:t>
            </a:r>
            <a:r>
              <a:rPr lang="en-GB" sz="1200" kern="1200" dirty="0">
                <a:solidFill>
                  <a:schemeClr val="tx1"/>
                </a:solidFill>
                <a:effectLst/>
                <a:ea typeface="+mn-ea"/>
                <a:cs typeface="+mn-cs"/>
              </a:rPr>
              <a:t>, </a:t>
            </a:r>
            <a:r>
              <a:rPr lang="en-GB" sz="1200" kern="1200" dirty="0" err="1">
                <a:solidFill>
                  <a:schemeClr val="tx1"/>
                </a:solidFill>
                <a:effectLst/>
                <a:ea typeface="+mn-ea"/>
                <a:cs typeface="+mn-cs"/>
              </a:rPr>
              <a:t>NECD</a:t>
            </a:r>
            <a:r>
              <a:rPr lang="en-GB" sz="1200" kern="1200" dirty="0">
                <a:solidFill>
                  <a:schemeClr val="tx1"/>
                </a:solidFill>
                <a:effectLst/>
                <a:ea typeface="+mn-ea"/>
                <a:cs typeface="+mn-cs"/>
              </a:rPr>
              <a:t>: Practical tips</a:t>
            </a:r>
          </a:p>
        </p:txBody>
      </p:sp>
      <p:sp>
        <p:nvSpPr>
          <p:cNvPr id="4" name="Slide Number Placeholder 3"/>
          <p:cNvSpPr>
            <a:spLocks noGrp="1"/>
          </p:cNvSpPr>
          <p:nvPr>
            <p:ph type="sldNum" sz="quarter" idx="10"/>
          </p:nvPr>
        </p:nvSpPr>
        <p:spPr/>
        <p:txBody>
          <a:bodyPr/>
          <a:lstStyle/>
          <a:p>
            <a:fld id="{521264F0-3A34-42B4-A6BA-49F9711A7067}" type="slidenum">
              <a:rPr lang="fr-FR" smtClean="0"/>
              <a:pPr/>
              <a:t>24</a:t>
            </a:fld>
            <a:endParaRPr lang="fr-FR" dirty="0"/>
          </a:p>
        </p:txBody>
      </p:sp>
    </p:spTree>
    <p:extLst>
      <p:ext uri="{BB962C8B-B14F-4D97-AF65-F5344CB8AC3E}">
        <p14:creationId xmlns:p14="http://schemas.microsoft.com/office/powerpoint/2010/main" val="35973353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0E7B928-FF05-4680-B9E6-9CBF46CCBEEC}" type="datetimeFigureOut">
              <a:rPr lang="en-US" smtClean="0"/>
              <a:t>05-Dec-16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1EA07C-EE9C-40C2-ADB5-5ED734F62BC1}" type="slidenum">
              <a:rPr lang="en-US" smtClean="0"/>
              <a:t>‹#›</a:t>
            </a:fld>
            <a:endParaRPr lang="en-US"/>
          </a:p>
        </p:txBody>
      </p:sp>
    </p:spTree>
    <p:extLst>
      <p:ext uri="{BB962C8B-B14F-4D97-AF65-F5344CB8AC3E}">
        <p14:creationId xmlns:p14="http://schemas.microsoft.com/office/powerpoint/2010/main" val="114228518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E7B928-FF05-4680-B9E6-9CBF46CCBEEC}" type="datetimeFigureOut">
              <a:rPr lang="en-US" smtClean="0"/>
              <a:t>05-Dec-16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1EA07C-EE9C-40C2-ADB5-5ED734F62BC1}" type="slidenum">
              <a:rPr lang="en-US" smtClean="0"/>
              <a:t>‹#›</a:t>
            </a:fld>
            <a:endParaRPr lang="en-US"/>
          </a:p>
        </p:txBody>
      </p:sp>
    </p:spTree>
    <p:extLst>
      <p:ext uri="{BB962C8B-B14F-4D97-AF65-F5344CB8AC3E}">
        <p14:creationId xmlns:p14="http://schemas.microsoft.com/office/powerpoint/2010/main" val="40995234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E7B928-FF05-4680-B9E6-9CBF46CCBEEC}" type="datetimeFigureOut">
              <a:rPr lang="en-US" smtClean="0"/>
              <a:t>05-Dec-16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1EA07C-EE9C-40C2-ADB5-5ED734F62BC1}" type="slidenum">
              <a:rPr lang="en-US" smtClean="0"/>
              <a:t>‹#›</a:t>
            </a:fld>
            <a:endParaRPr lang="en-US"/>
          </a:p>
        </p:txBody>
      </p:sp>
    </p:spTree>
    <p:extLst>
      <p:ext uri="{BB962C8B-B14F-4D97-AF65-F5344CB8AC3E}">
        <p14:creationId xmlns:p14="http://schemas.microsoft.com/office/powerpoint/2010/main" val="6838671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2" name="Title 1"/>
          <p:cNvSpPr>
            <a:spLocks noGrp="1"/>
          </p:cNvSpPr>
          <p:nvPr>
            <p:ph type="title"/>
          </p:nvPr>
        </p:nvSpPr>
        <p:spPr>
          <a:xfrm>
            <a:off x="88323" y="65867"/>
            <a:ext cx="8980862" cy="1048039"/>
          </a:xfrm>
        </p:spPr>
        <p:txBody>
          <a:bodyPr>
            <a:normAutofit/>
          </a:bodyPr>
          <a:lstStyle>
            <a:lvl1pPr>
              <a:defRPr sz="4000">
                <a:latin typeface="Cambria" panose="02040503050406030204" pitchFamily="18" charset="0"/>
              </a:defRPr>
            </a:lvl1pPr>
          </a:lstStyle>
          <a:p>
            <a:r>
              <a:rPr lang="en-US" smtClean="0"/>
              <a:t>Click to edit Master title style</a:t>
            </a:r>
            <a:endParaRPr lang="en-US"/>
          </a:p>
        </p:txBody>
      </p:sp>
    </p:spTree>
    <p:extLst>
      <p:ext uri="{BB962C8B-B14F-4D97-AF65-F5344CB8AC3E}">
        <p14:creationId xmlns:p14="http://schemas.microsoft.com/office/powerpoint/2010/main" val="1413137834"/>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
        <p:nvSpPr>
          <p:cNvPr id="2" name="Title 1"/>
          <p:cNvSpPr>
            <a:spLocks noGrp="1"/>
          </p:cNvSpPr>
          <p:nvPr>
            <p:ph type="title"/>
          </p:nvPr>
        </p:nvSpPr>
        <p:spPr>
          <a:xfrm>
            <a:off x="88323" y="65867"/>
            <a:ext cx="8980862" cy="1048039"/>
          </a:xfrm>
        </p:spPr>
        <p:txBody>
          <a:bodyPr>
            <a:normAutofit/>
          </a:bodyPr>
          <a:lstStyle>
            <a:lvl1pPr>
              <a:defRPr sz="4000">
                <a:latin typeface="Cambria" panose="02040503050406030204" pitchFamily="18" charset="0"/>
              </a:defRPr>
            </a:lvl1pPr>
          </a:lstStyle>
          <a:p>
            <a:r>
              <a:rPr lang="en-US" smtClean="0"/>
              <a:t>Click to edit Master title style</a:t>
            </a:r>
            <a:endParaRPr lang="en-US"/>
          </a:p>
        </p:txBody>
      </p:sp>
    </p:spTree>
    <p:extLst>
      <p:ext uri="{BB962C8B-B14F-4D97-AF65-F5344CB8AC3E}">
        <p14:creationId xmlns:p14="http://schemas.microsoft.com/office/powerpoint/2010/main" val="3935695058"/>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7974909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86211568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3455" y="18212"/>
            <a:ext cx="8444345" cy="840209"/>
          </a:xfrm>
        </p:spPr>
        <p:txBody>
          <a:bodyPr>
            <a:normAutofit/>
          </a:bodyPr>
          <a:lstStyle>
            <a:lvl1pPr algn="l">
              <a:defRPr sz="3600" b="1" i="1">
                <a:solidFill>
                  <a:srgbClr val="0099FF"/>
                </a:solidFill>
                <a:latin typeface="Cambria" panose="02040503050406030204" pitchFamily="18"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662247" y="916146"/>
            <a:ext cx="8229600" cy="4525963"/>
          </a:xfrm>
        </p:spPr>
        <p:txBody>
          <a:bodyPr>
            <a:normAutofit/>
          </a:bodyPr>
          <a:lstStyle>
            <a:lvl1pPr>
              <a:defRPr sz="2800">
                <a:latin typeface="Cambria" panose="02040503050406030204" pitchFamily="18" charset="0"/>
              </a:defRPr>
            </a:lvl1pPr>
            <a:lvl2pPr>
              <a:defRPr sz="2800">
                <a:latin typeface="Cambria" panose="02040503050406030204" pitchFamily="18" charset="0"/>
              </a:defRPr>
            </a:lvl2pPr>
            <a:lvl3pPr>
              <a:defRPr sz="2800">
                <a:latin typeface="Cambria" panose="02040503050406030204" pitchFamily="18" charset="0"/>
              </a:defRPr>
            </a:lvl3pPr>
            <a:lvl4pPr>
              <a:defRPr sz="2800">
                <a:latin typeface="Cambria" panose="02040503050406030204" pitchFamily="18" charset="0"/>
              </a:defRPr>
            </a:lvl4pPr>
            <a:lvl5pPr>
              <a:defRPr sz="2800">
                <a:latin typeface="Cambria" panose="02040503050406030204" pitchFamily="18"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60E7B928-FF05-4680-B9E6-9CBF46CCBEEC}" type="datetimeFigureOut">
              <a:rPr lang="en-US" smtClean="0"/>
              <a:t>05-Dec-16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1EA07C-EE9C-40C2-ADB5-5ED734F62BC1}" type="slidenum">
              <a:rPr lang="en-US" smtClean="0"/>
              <a:t>‹#›</a:t>
            </a:fld>
            <a:endParaRPr lang="en-US"/>
          </a:p>
        </p:txBody>
      </p:sp>
      <p:sp>
        <p:nvSpPr>
          <p:cNvPr id="7" name="Rectangle 2"/>
          <p:cNvSpPr>
            <a:spLocks noChangeArrowheads="1"/>
          </p:cNvSpPr>
          <p:nvPr userDrawn="1"/>
        </p:nvSpPr>
        <p:spPr bwMode="auto">
          <a:xfrm>
            <a:off x="0" y="1588"/>
            <a:ext cx="594360" cy="6856412"/>
          </a:xfrm>
          <a:prstGeom prst="rect">
            <a:avLst/>
          </a:prstGeom>
          <a:solidFill>
            <a:srgbClr val="0099FF"/>
          </a:solidFill>
          <a:ln w="9525">
            <a:noFill/>
            <a:miter lim="800000"/>
            <a:headEnd/>
            <a:tailEnd/>
          </a:ln>
        </p:spPr>
        <p:txBody>
          <a:bodyPr wrap="none" anchor="ctr">
            <a:prstTxWarp prst="textNoShape">
              <a:avLst/>
            </a:prstTxWarp>
          </a:bodyPr>
          <a:lstStyle/>
          <a:p>
            <a:endParaRPr lang="en-US"/>
          </a:p>
        </p:txBody>
      </p:sp>
      <p:cxnSp>
        <p:nvCxnSpPr>
          <p:cNvPr id="8" name="Straight Connector 7"/>
          <p:cNvCxnSpPr/>
          <p:nvPr userDrawn="1"/>
        </p:nvCxnSpPr>
        <p:spPr>
          <a:xfrm>
            <a:off x="655320" y="886490"/>
            <a:ext cx="8321040" cy="1588"/>
          </a:xfrm>
          <a:prstGeom prst="line">
            <a:avLst/>
          </a:prstGeom>
          <a:ln w="50800" cap="flat" cmpd="sng" algn="ctr">
            <a:solidFill>
              <a:srgbClr val="0099FF"/>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20247429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Rectangle 21"/>
          <p:cNvSpPr>
            <a:spLocks noChangeArrowheads="1"/>
          </p:cNvSpPr>
          <p:nvPr userDrawn="1"/>
        </p:nvSpPr>
        <p:spPr bwMode="auto">
          <a:xfrm>
            <a:off x="0" y="0"/>
            <a:ext cx="9144000" cy="2998107"/>
          </a:xfrm>
          <a:prstGeom prst="rect">
            <a:avLst/>
          </a:prstGeom>
          <a:solidFill>
            <a:srgbClr val="0099FF"/>
          </a:solidFill>
          <a:ln w="9525">
            <a:noFill/>
            <a:miter lim="800000"/>
            <a:headEnd/>
            <a:tailEnd/>
          </a:ln>
        </p:spPr>
        <p:txBody>
          <a:bodyPr wrap="none" anchor="ctr">
            <a:prstTxWarp prst="textNoShape">
              <a:avLst/>
            </a:prstTxWarp>
          </a:bodyPr>
          <a:lstStyle/>
          <a:p>
            <a:endParaRPr lang="en-US"/>
          </a:p>
        </p:txBody>
      </p:sp>
      <p:sp>
        <p:nvSpPr>
          <p:cNvPr id="2" name="Title 1"/>
          <p:cNvSpPr>
            <a:spLocks noGrp="1"/>
          </p:cNvSpPr>
          <p:nvPr>
            <p:ph type="title"/>
          </p:nvPr>
        </p:nvSpPr>
        <p:spPr>
          <a:xfrm>
            <a:off x="430876" y="775153"/>
            <a:ext cx="8458200" cy="1447800"/>
          </a:xfrm>
        </p:spPr>
        <p:txBody>
          <a:bodyPr anchor="t">
            <a:normAutofit/>
          </a:bodyPr>
          <a:lstStyle>
            <a:lvl1pPr algn="ctr">
              <a:defRPr sz="4400" b="1" cap="none" baseline="0">
                <a:solidFill>
                  <a:schemeClr val="bg1"/>
                </a:solidFill>
                <a:latin typeface="Cambria" panose="02040503050406030204" pitchFamily="18" charset="0"/>
              </a:defRPr>
            </a:lvl1pPr>
          </a:lstStyle>
          <a:p>
            <a:r>
              <a:rPr lang="en-US" dirty="0" smtClean="0"/>
              <a:t>Click to edit Master title style</a:t>
            </a:r>
            <a:endParaRPr lang="en-US" dirty="0"/>
          </a:p>
        </p:txBody>
      </p:sp>
      <p:sp>
        <p:nvSpPr>
          <p:cNvPr id="4" name="Date Placeholder 3"/>
          <p:cNvSpPr>
            <a:spLocks noGrp="1"/>
          </p:cNvSpPr>
          <p:nvPr>
            <p:ph type="dt" sz="half" idx="10"/>
          </p:nvPr>
        </p:nvSpPr>
        <p:spPr/>
        <p:txBody>
          <a:bodyPr/>
          <a:lstStyle/>
          <a:p>
            <a:fld id="{60E7B928-FF05-4680-B9E6-9CBF46CCBEEC}" type="datetimeFigureOut">
              <a:rPr lang="en-US" smtClean="0"/>
              <a:t>05-Dec-16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1EA07C-EE9C-40C2-ADB5-5ED734F62BC1}" type="slidenum">
              <a:rPr lang="en-US" smtClean="0"/>
              <a:t>‹#›</a:t>
            </a:fld>
            <a:endParaRPr lang="en-US"/>
          </a:p>
        </p:txBody>
      </p:sp>
      <p:sp>
        <p:nvSpPr>
          <p:cNvPr id="8" name="Text Box 27"/>
          <p:cNvSpPr txBox="1">
            <a:spLocks noChangeArrowheads="1"/>
          </p:cNvSpPr>
          <p:nvPr userDrawn="1"/>
        </p:nvSpPr>
        <p:spPr bwMode="auto">
          <a:xfrm>
            <a:off x="170003" y="3657600"/>
            <a:ext cx="8719073" cy="2585323"/>
          </a:xfrm>
          <a:custGeom>
            <a:avLst/>
            <a:gdLst>
              <a:gd name="connsiteX0" fmla="*/ 0 w 7441113"/>
              <a:gd name="connsiteY0" fmla="*/ 0 h 4324261"/>
              <a:gd name="connsiteX1" fmla="*/ 7441113 w 7441113"/>
              <a:gd name="connsiteY1" fmla="*/ 0 h 4324261"/>
              <a:gd name="connsiteX2" fmla="*/ 7441113 w 7441113"/>
              <a:gd name="connsiteY2" fmla="*/ 4324261 h 4324261"/>
              <a:gd name="connsiteX3" fmla="*/ 0 w 7441113"/>
              <a:gd name="connsiteY3" fmla="*/ 4324261 h 4324261"/>
              <a:gd name="connsiteX4" fmla="*/ 0 w 7441113"/>
              <a:gd name="connsiteY4" fmla="*/ 0 h 4324261"/>
              <a:gd name="connsiteX0" fmla="*/ 0 w 7441113"/>
              <a:gd name="connsiteY0" fmla="*/ 0 h 4324261"/>
              <a:gd name="connsiteX1" fmla="*/ 7432405 w 7441113"/>
              <a:gd name="connsiteY1" fmla="*/ 1227909 h 4324261"/>
              <a:gd name="connsiteX2" fmla="*/ 7441113 w 7441113"/>
              <a:gd name="connsiteY2" fmla="*/ 4324261 h 4324261"/>
              <a:gd name="connsiteX3" fmla="*/ 0 w 7441113"/>
              <a:gd name="connsiteY3" fmla="*/ 4324261 h 4324261"/>
              <a:gd name="connsiteX4" fmla="*/ 0 w 7441113"/>
              <a:gd name="connsiteY4" fmla="*/ 0 h 4324261"/>
              <a:gd name="connsiteX0" fmla="*/ 0 w 7449822"/>
              <a:gd name="connsiteY0" fmla="*/ 52251 h 3096352"/>
              <a:gd name="connsiteX1" fmla="*/ 7441114 w 7449822"/>
              <a:gd name="connsiteY1" fmla="*/ 0 h 3096352"/>
              <a:gd name="connsiteX2" fmla="*/ 7449822 w 7449822"/>
              <a:gd name="connsiteY2" fmla="*/ 3096352 h 3096352"/>
              <a:gd name="connsiteX3" fmla="*/ 8709 w 7449822"/>
              <a:gd name="connsiteY3" fmla="*/ 3096352 h 3096352"/>
              <a:gd name="connsiteX4" fmla="*/ 0 w 7449822"/>
              <a:gd name="connsiteY4" fmla="*/ 52251 h 30963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49822" h="3096352">
                <a:moveTo>
                  <a:pt x="0" y="52251"/>
                </a:moveTo>
                <a:lnTo>
                  <a:pt x="7441114" y="0"/>
                </a:lnTo>
                <a:cubicBezTo>
                  <a:pt x="7444017" y="1032117"/>
                  <a:pt x="7446919" y="2064235"/>
                  <a:pt x="7449822" y="3096352"/>
                </a:cubicBezTo>
                <a:lnTo>
                  <a:pt x="8709" y="3096352"/>
                </a:lnTo>
                <a:lnTo>
                  <a:pt x="0" y="52251"/>
                </a:lnTo>
                <a:close/>
              </a:path>
            </a:pathLst>
          </a:custGeom>
          <a:noFill/>
          <a:ln w="9525">
            <a:noFill/>
            <a:miter lim="800000"/>
            <a:headEnd/>
            <a:tailEnd/>
          </a:ln>
        </p:spPr>
        <p:txBody>
          <a:bodyPr wrap="square">
            <a:prstTxWarp prst="textNoShape">
              <a:avLst/>
            </a:prstTxWarp>
            <a:spAutoFit/>
          </a:bodyPr>
          <a:lstStyle/>
          <a:p>
            <a:pPr algn="l"/>
            <a:r>
              <a:rPr lang="en-GB" sz="2800" b="1" i="1" dirty="0" smtClean="0">
                <a:solidFill>
                  <a:srgbClr val="0000FF"/>
                </a:solidFill>
                <a:latin typeface="Cambria" panose="02040503050406030204" pitchFamily="18" charset="0"/>
              </a:rPr>
              <a:t>	</a:t>
            </a:r>
            <a:r>
              <a:rPr lang="en-GB" sz="2800" b="1" i="1" dirty="0">
                <a:solidFill>
                  <a:srgbClr val="0099FF"/>
                </a:solidFill>
                <a:latin typeface="Cambria" panose="02040503050406030204" pitchFamily="18" charset="0"/>
              </a:rPr>
              <a:t>	</a:t>
            </a:r>
            <a:r>
              <a:rPr lang="en-US" sz="2800" dirty="0" smtClean="0">
                <a:solidFill>
                  <a:srgbClr val="0099FF"/>
                </a:solidFill>
                <a:latin typeface="Cambria" panose="02040503050406030204" pitchFamily="18" charset="0"/>
              </a:rPr>
              <a:t>	</a:t>
            </a:r>
            <a:r>
              <a:rPr lang="en-US" sz="2800" dirty="0">
                <a:solidFill>
                  <a:srgbClr val="0099FF"/>
                </a:solidFill>
                <a:latin typeface="Cambria" panose="02040503050406030204" pitchFamily="18" charset="0"/>
              </a:rPr>
              <a:t> </a:t>
            </a:r>
            <a:r>
              <a:rPr lang="en-US" sz="2800" dirty="0" smtClean="0">
                <a:solidFill>
                  <a:srgbClr val="0099FF"/>
                </a:solidFill>
                <a:latin typeface="Cambria" panose="02040503050406030204" pitchFamily="18" charset="0"/>
              </a:rPr>
              <a:t>                      		Riccardo Polastro</a:t>
            </a:r>
          </a:p>
          <a:p>
            <a:pPr algn="l"/>
            <a:r>
              <a:rPr lang="en-US" sz="2800" dirty="0" smtClean="0">
                <a:solidFill>
                  <a:srgbClr val="0099FF"/>
                </a:solidFill>
                <a:latin typeface="Cambria" panose="02040503050406030204" pitchFamily="18" charset="0"/>
              </a:rPr>
              <a:t>						Regional Evaluation</a:t>
            </a:r>
          </a:p>
          <a:p>
            <a:pPr algn="l"/>
            <a:r>
              <a:rPr lang="en-US" sz="2800" dirty="0" smtClean="0">
                <a:solidFill>
                  <a:srgbClr val="0099FF"/>
                </a:solidFill>
                <a:latin typeface="Cambria" panose="02040503050406030204" pitchFamily="18" charset="0"/>
              </a:rPr>
              <a:t>						UNICEF EAPRO</a:t>
            </a:r>
            <a:endParaRPr lang="en-US" sz="2800" dirty="0">
              <a:solidFill>
                <a:srgbClr val="0099FF"/>
              </a:solidFill>
              <a:latin typeface="Cambria" panose="02040503050406030204" pitchFamily="18" charset="0"/>
            </a:endParaRPr>
          </a:p>
          <a:p>
            <a:pPr algn="l"/>
            <a:endParaRPr lang="en-GB" sz="2800" b="1" i="1" dirty="0">
              <a:latin typeface="Cambria" panose="02040503050406030204" pitchFamily="18" charset="0"/>
            </a:endParaRPr>
          </a:p>
          <a:p>
            <a:pPr algn="l">
              <a:lnSpc>
                <a:spcPts val="4800"/>
              </a:lnSpc>
              <a:spcBef>
                <a:spcPts val="1200"/>
              </a:spcBef>
              <a:spcAft>
                <a:spcPts val="1800"/>
              </a:spcAft>
            </a:pPr>
            <a:endParaRPr lang="en-US" sz="4000" dirty="0" smtClean="0">
              <a:solidFill>
                <a:schemeClr val="bg1"/>
              </a:solidFill>
              <a:latin typeface="Cambria" panose="02040503050406030204" pitchFamily="18" charset="0"/>
              <a:cs typeface="Arial Bold"/>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588085" y="6285365"/>
            <a:ext cx="3300991" cy="423673"/>
          </a:xfrm>
          <a:prstGeom prst="rect">
            <a:avLst/>
          </a:prstGeom>
        </p:spPr>
      </p:pic>
    </p:spTree>
    <p:extLst>
      <p:ext uri="{BB962C8B-B14F-4D97-AF65-F5344CB8AC3E}">
        <p14:creationId xmlns:p14="http://schemas.microsoft.com/office/powerpoint/2010/main" val="1946229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0E7B928-FF05-4680-B9E6-9CBF46CCBEEC}" type="datetimeFigureOut">
              <a:rPr lang="en-US" smtClean="0"/>
              <a:t>05-Dec-16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1EA07C-EE9C-40C2-ADB5-5ED734F62BC1}" type="slidenum">
              <a:rPr lang="en-US" smtClean="0"/>
              <a:t>‹#›</a:t>
            </a:fld>
            <a:endParaRPr lang="en-US"/>
          </a:p>
        </p:txBody>
      </p:sp>
    </p:spTree>
    <p:extLst>
      <p:ext uri="{BB962C8B-B14F-4D97-AF65-F5344CB8AC3E}">
        <p14:creationId xmlns:p14="http://schemas.microsoft.com/office/powerpoint/2010/main" val="33190752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0E7B928-FF05-4680-B9E6-9CBF46CCBEEC}" type="datetimeFigureOut">
              <a:rPr lang="en-US" smtClean="0"/>
              <a:t>05-Dec-16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11EA07C-EE9C-40C2-ADB5-5ED734F62BC1}" type="slidenum">
              <a:rPr lang="en-US" smtClean="0"/>
              <a:t>‹#›</a:t>
            </a:fld>
            <a:endParaRPr lang="en-US"/>
          </a:p>
        </p:txBody>
      </p:sp>
    </p:spTree>
    <p:extLst>
      <p:ext uri="{BB962C8B-B14F-4D97-AF65-F5344CB8AC3E}">
        <p14:creationId xmlns:p14="http://schemas.microsoft.com/office/powerpoint/2010/main" val="9233942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0E7B928-FF05-4680-B9E6-9CBF46CCBEEC}" type="datetimeFigureOut">
              <a:rPr lang="en-US" smtClean="0"/>
              <a:t>05-Dec-16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11EA07C-EE9C-40C2-ADB5-5ED734F62BC1}" type="slidenum">
              <a:rPr lang="en-US" smtClean="0"/>
              <a:t>‹#›</a:t>
            </a:fld>
            <a:endParaRPr lang="en-US"/>
          </a:p>
        </p:txBody>
      </p:sp>
    </p:spTree>
    <p:extLst>
      <p:ext uri="{BB962C8B-B14F-4D97-AF65-F5344CB8AC3E}">
        <p14:creationId xmlns:p14="http://schemas.microsoft.com/office/powerpoint/2010/main" val="282366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E7B928-FF05-4680-B9E6-9CBF46CCBEEC}" type="datetimeFigureOut">
              <a:rPr lang="en-US" smtClean="0"/>
              <a:t>05-Dec-16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11EA07C-EE9C-40C2-ADB5-5ED734F62BC1}" type="slidenum">
              <a:rPr lang="en-US" smtClean="0"/>
              <a:t>‹#›</a:t>
            </a:fld>
            <a:endParaRPr lang="en-US"/>
          </a:p>
        </p:txBody>
      </p:sp>
    </p:spTree>
    <p:extLst>
      <p:ext uri="{BB962C8B-B14F-4D97-AF65-F5344CB8AC3E}">
        <p14:creationId xmlns:p14="http://schemas.microsoft.com/office/powerpoint/2010/main" val="32361876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E7B928-FF05-4680-B9E6-9CBF46CCBEEC}" type="datetimeFigureOut">
              <a:rPr lang="en-US" smtClean="0"/>
              <a:t>05-Dec-16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1EA07C-EE9C-40C2-ADB5-5ED734F62BC1}" type="slidenum">
              <a:rPr lang="en-US" smtClean="0"/>
              <a:t>‹#›</a:t>
            </a:fld>
            <a:endParaRPr lang="en-US"/>
          </a:p>
        </p:txBody>
      </p:sp>
    </p:spTree>
    <p:extLst>
      <p:ext uri="{BB962C8B-B14F-4D97-AF65-F5344CB8AC3E}">
        <p14:creationId xmlns:p14="http://schemas.microsoft.com/office/powerpoint/2010/main" val="26557385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E7B928-FF05-4680-B9E6-9CBF46CCBEEC}" type="datetimeFigureOut">
              <a:rPr lang="en-US" smtClean="0"/>
              <a:t>05-Dec-16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1EA07C-EE9C-40C2-ADB5-5ED734F62BC1}" type="slidenum">
              <a:rPr lang="en-US" smtClean="0"/>
              <a:t>‹#›</a:t>
            </a:fld>
            <a:endParaRPr lang="en-US"/>
          </a:p>
        </p:txBody>
      </p:sp>
    </p:spTree>
    <p:extLst>
      <p:ext uri="{BB962C8B-B14F-4D97-AF65-F5344CB8AC3E}">
        <p14:creationId xmlns:p14="http://schemas.microsoft.com/office/powerpoint/2010/main" val="4595468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E7B928-FF05-4680-B9E6-9CBF46CCBEEC}" type="datetimeFigureOut">
              <a:rPr lang="en-US" smtClean="0"/>
              <a:t>05-Dec-16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1EA07C-EE9C-40C2-ADB5-5ED734F62BC1}" type="slidenum">
              <a:rPr lang="en-US" smtClean="0"/>
              <a:t>‹#›</a:t>
            </a:fld>
            <a:endParaRPr lang="en-US"/>
          </a:p>
        </p:txBody>
      </p:sp>
    </p:spTree>
    <p:extLst>
      <p:ext uri="{BB962C8B-B14F-4D97-AF65-F5344CB8AC3E}">
        <p14:creationId xmlns:p14="http://schemas.microsoft.com/office/powerpoint/2010/main" val="19073920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 id="2147483662" r:id="rId13"/>
    <p:sldLayoutId id="2147483664" r:id="rId14"/>
    <p:sldLayoutId id="2147483665" r:id="rId1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596898" y="6067248"/>
            <a:ext cx="7958996" cy="402131"/>
            <a:chOff x="596898" y="6067248"/>
            <a:chExt cx="7958996" cy="402131"/>
          </a:xfrm>
        </p:grpSpPr>
        <p:pic>
          <p:nvPicPr>
            <p:cNvPr id="19" name="Picture 18" descr="Unite_2lines_Eng_White.png"/>
            <p:cNvPicPr>
              <a:picLocks noChangeAspect="1"/>
            </p:cNvPicPr>
            <p:nvPr/>
          </p:nvPicPr>
          <p:blipFill>
            <a:blip r:embed="rId3"/>
            <a:srcRect l="73117"/>
            <a:stretch>
              <a:fillRect/>
            </a:stretch>
          </p:blipFill>
          <p:spPr>
            <a:xfrm>
              <a:off x="6684541" y="6067248"/>
              <a:ext cx="1871353" cy="393663"/>
            </a:xfrm>
            <a:prstGeom prst="rect">
              <a:avLst/>
            </a:prstGeom>
          </p:spPr>
        </p:pic>
        <p:pic>
          <p:nvPicPr>
            <p:cNvPr id="20" name="Picture 19" descr="Unite_2lines_Eng_White.png"/>
            <p:cNvPicPr>
              <a:picLocks noChangeAspect="1"/>
            </p:cNvPicPr>
            <p:nvPr/>
          </p:nvPicPr>
          <p:blipFill>
            <a:blip r:embed="rId3"/>
            <a:srcRect r="84061"/>
            <a:stretch>
              <a:fillRect/>
            </a:stretch>
          </p:blipFill>
          <p:spPr>
            <a:xfrm>
              <a:off x="596898" y="6075716"/>
              <a:ext cx="1109530" cy="393663"/>
            </a:xfrm>
            <a:prstGeom prst="rect">
              <a:avLst/>
            </a:prstGeom>
          </p:spPr>
        </p:pic>
      </p:grpSp>
      <p:sp>
        <p:nvSpPr>
          <p:cNvPr id="10" name="Rectangle 21"/>
          <p:cNvSpPr>
            <a:spLocks noChangeArrowheads="1"/>
          </p:cNvSpPr>
          <p:nvPr/>
        </p:nvSpPr>
        <p:spPr bwMode="auto">
          <a:xfrm>
            <a:off x="0" y="6350"/>
            <a:ext cx="9144000" cy="3758440"/>
          </a:xfrm>
          <a:prstGeom prst="rect">
            <a:avLst/>
          </a:prstGeom>
          <a:solidFill>
            <a:srgbClr val="0099FF"/>
          </a:solidFill>
          <a:ln w="9525">
            <a:noFill/>
            <a:miter lim="800000"/>
            <a:headEnd/>
            <a:tailEnd/>
          </a:ln>
        </p:spPr>
        <p:txBody>
          <a:bodyPr wrap="none" anchor="ctr">
            <a:prstTxWarp prst="textNoShape">
              <a:avLst/>
            </a:prstTxWarp>
          </a:bodyPr>
          <a:lstStyle/>
          <a:p>
            <a:pPr algn="ctr"/>
            <a:r>
              <a:rPr lang="en-US" sz="4400" b="1" dirty="0">
                <a:solidFill>
                  <a:prstClr val="white"/>
                </a:solidFill>
                <a:latin typeface="Cambria" panose="02040503050406030204" pitchFamily="18" charset="0"/>
                <a:ea typeface="+mj-ea"/>
                <a:cs typeface="Angsana New" panose="02020603050405020304" pitchFamily="18" charset="-34"/>
              </a:rPr>
              <a:t>Evaluating the </a:t>
            </a:r>
            <a:r>
              <a:rPr lang="en-US" sz="4400" b="1" dirty="0" smtClean="0">
                <a:solidFill>
                  <a:prstClr val="white"/>
                </a:solidFill>
                <a:latin typeface="Cambria" panose="02040503050406030204" pitchFamily="18" charset="0"/>
                <a:ea typeface="+mj-ea"/>
                <a:cs typeface="Angsana New" panose="02020603050405020304" pitchFamily="18" charset="-34"/>
              </a:rPr>
              <a:t>SDGs:</a:t>
            </a:r>
            <a:r>
              <a:rPr lang="en-US" sz="4400" b="1" dirty="0">
                <a:solidFill>
                  <a:prstClr val="white"/>
                </a:solidFill>
                <a:latin typeface="Cambria" panose="02040503050406030204" pitchFamily="18" charset="0"/>
                <a:ea typeface="+mj-ea"/>
                <a:cs typeface="Angsana New" panose="02020603050405020304" pitchFamily="18" charset="-34"/>
              </a:rPr>
              <a:t/>
            </a:r>
            <a:br>
              <a:rPr lang="en-US" sz="4400" b="1" dirty="0">
                <a:solidFill>
                  <a:prstClr val="white"/>
                </a:solidFill>
                <a:latin typeface="Cambria" panose="02040503050406030204" pitchFamily="18" charset="0"/>
                <a:ea typeface="+mj-ea"/>
                <a:cs typeface="Angsana New" panose="02020603050405020304" pitchFamily="18" charset="-34"/>
              </a:rPr>
            </a:br>
            <a:r>
              <a:rPr lang="en-US" sz="4400" b="1" i="1" dirty="0" smtClean="0">
                <a:solidFill>
                  <a:prstClr val="white"/>
                </a:solidFill>
                <a:latin typeface="Cambria" panose="02040503050406030204" pitchFamily="18" charset="0"/>
                <a:ea typeface="+mj-ea"/>
                <a:cs typeface="Angsana New" panose="02020603050405020304" pitchFamily="18" charset="-34"/>
              </a:rPr>
              <a:t>Why should the </a:t>
            </a:r>
            <a:r>
              <a:rPr lang="en-US" sz="4400" b="1" i="1" dirty="0" err="1" smtClean="0">
                <a:solidFill>
                  <a:prstClr val="white"/>
                </a:solidFill>
                <a:latin typeface="Cambria" panose="02040503050406030204" pitchFamily="18" charset="0"/>
                <a:ea typeface="+mj-ea"/>
                <a:cs typeface="Angsana New" panose="02020603050405020304" pitchFamily="18" charset="-34"/>
              </a:rPr>
              <a:t>GoP</a:t>
            </a:r>
            <a:r>
              <a:rPr lang="en-US" sz="4400" b="1" i="1" dirty="0" smtClean="0">
                <a:solidFill>
                  <a:prstClr val="white"/>
                </a:solidFill>
                <a:latin typeface="Cambria" panose="02040503050406030204" pitchFamily="18" charset="0"/>
                <a:ea typeface="+mj-ea"/>
                <a:cs typeface="Angsana New" panose="02020603050405020304" pitchFamily="18" charset="-34"/>
              </a:rPr>
              <a:t> </a:t>
            </a:r>
            <a:r>
              <a:rPr lang="en-US" sz="4400" b="1" i="1" dirty="0">
                <a:solidFill>
                  <a:prstClr val="white"/>
                </a:solidFill>
                <a:latin typeface="Cambria" panose="02040503050406030204" pitchFamily="18" charset="0"/>
                <a:ea typeface="+mj-ea"/>
                <a:cs typeface="Angsana New" panose="02020603050405020304" pitchFamily="18" charset="-34"/>
              </a:rPr>
              <a:t>consider </a:t>
            </a:r>
            <a:r>
              <a:rPr lang="en-US" sz="4400" b="1" i="1" dirty="0" smtClean="0">
                <a:solidFill>
                  <a:prstClr val="white"/>
                </a:solidFill>
                <a:latin typeface="Cambria" panose="02040503050406030204" pitchFamily="18" charset="0"/>
                <a:ea typeface="+mj-ea"/>
                <a:cs typeface="Angsana New" panose="02020603050405020304" pitchFamily="18" charset="-34"/>
              </a:rPr>
              <a:t>an </a:t>
            </a:r>
          </a:p>
          <a:p>
            <a:pPr algn="ctr"/>
            <a:r>
              <a:rPr lang="en-US" sz="4400" b="1" i="1" dirty="0" smtClean="0">
                <a:solidFill>
                  <a:prstClr val="white"/>
                </a:solidFill>
                <a:latin typeface="Cambria" panose="02040503050406030204" pitchFamily="18" charset="0"/>
                <a:ea typeface="+mj-ea"/>
                <a:cs typeface="Angsana New" panose="02020603050405020304" pitchFamily="18" charset="-34"/>
              </a:rPr>
              <a:t>evaluation </a:t>
            </a:r>
            <a:r>
              <a:rPr lang="en-US" sz="4400" b="1" i="1" dirty="0">
                <a:solidFill>
                  <a:prstClr val="white"/>
                </a:solidFill>
                <a:latin typeface="Cambria" panose="02040503050406030204" pitchFamily="18" charset="0"/>
                <a:ea typeface="+mj-ea"/>
                <a:cs typeface="Angsana New" panose="02020603050405020304" pitchFamily="18" charset="-34"/>
              </a:rPr>
              <a:t>of the SDGs </a:t>
            </a:r>
            <a:r>
              <a:rPr lang="en-US" sz="4400" b="1" i="1" dirty="0" smtClean="0">
                <a:solidFill>
                  <a:prstClr val="white"/>
                </a:solidFill>
                <a:latin typeface="Cambria" panose="02040503050406030204" pitchFamily="18" charset="0"/>
                <a:ea typeface="+mj-ea"/>
                <a:cs typeface="Angsana New" panose="02020603050405020304" pitchFamily="18" charset="-34"/>
              </a:rPr>
              <a:t>now?</a:t>
            </a:r>
            <a:r>
              <a:rPr lang="en-US" sz="4400" dirty="0" smtClean="0"/>
              <a:t> </a:t>
            </a:r>
          </a:p>
          <a:p>
            <a:pPr algn="ctr"/>
            <a:r>
              <a:rPr lang="en-US" sz="4400" b="1" dirty="0" smtClean="0">
                <a:solidFill>
                  <a:prstClr val="white"/>
                </a:solidFill>
                <a:latin typeface="Cambria" panose="02040503050406030204" pitchFamily="18" charset="0"/>
                <a:ea typeface="+mj-ea"/>
                <a:cs typeface="Angsana New" panose="02020603050405020304" pitchFamily="18" charset="-34"/>
              </a:rPr>
              <a:t>NEDA, 6</a:t>
            </a:r>
            <a:r>
              <a:rPr lang="en-US" sz="4400" b="1" baseline="30000" dirty="0" smtClean="0">
                <a:solidFill>
                  <a:prstClr val="white"/>
                </a:solidFill>
                <a:latin typeface="Cambria" panose="02040503050406030204" pitchFamily="18" charset="0"/>
                <a:ea typeface="+mj-ea"/>
                <a:cs typeface="Angsana New" panose="02020603050405020304" pitchFamily="18" charset="-34"/>
              </a:rPr>
              <a:t>th</a:t>
            </a:r>
            <a:r>
              <a:rPr lang="en-US" sz="4400" b="1" dirty="0" smtClean="0">
                <a:solidFill>
                  <a:prstClr val="white"/>
                </a:solidFill>
                <a:latin typeface="Cambria" panose="02040503050406030204" pitchFamily="18" charset="0"/>
                <a:ea typeface="+mj-ea"/>
                <a:cs typeface="Angsana New" panose="02020603050405020304" pitchFamily="18" charset="-34"/>
              </a:rPr>
              <a:t> M&amp;E network</a:t>
            </a:r>
            <a:endParaRPr lang="en-US" sz="3600" b="1" dirty="0" smtClean="0">
              <a:solidFill>
                <a:prstClr val="white"/>
              </a:solidFill>
              <a:latin typeface="Cambria" panose="02040503050406030204" pitchFamily="18" charset="0"/>
              <a:ea typeface="+mj-ea"/>
              <a:cs typeface="Angsana New" panose="02020603050405020304" pitchFamily="18" charset="-34"/>
            </a:endParaRPr>
          </a:p>
          <a:p>
            <a:pPr algn="ctr"/>
            <a:r>
              <a:rPr lang="en-US" sz="3600" b="1" i="1" dirty="0" smtClean="0">
                <a:solidFill>
                  <a:prstClr val="white"/>
                </a:solidFill>
                <a:latin typeface="Cambria" panose="02040503050406030204" pitchFamily="18" charset="0"/>
                <a:ea typeface="+mj-ea"/>
                <a:cs typeface="Angsana New" panose="02020603050405020304" pitchFamily="18" charset="-34"/>
              </a:rPr>
              <a:t>December 6, 2016, Manila</a:t>
            </a:r>
            <a:endParaRPr lang="en-US" sz="1400" dirty="0"/>
          </a:p>
        </p:txBody>
      </p:sp>
      <p:grpSp>
        <p:nvGrpSpPr>
          <p:cNvPr id="13" name="Group 12"/>
          <p:cNvGrpSpPr/>
          <p:nvPr/>
        </p:nvGrpSpPr>
        <p:grpSpPr>
          <a:xfrm>
            <a:off x="497834" y="6075716"/>
            <a:ext cx="8058060" cy="463568"/>
            <a:chOff x="558798" y="6066164"/>
            <a:chExt cx="8058060" cy="463568"/>
          </a:xfrm>
        </p:grpSpPr>
        <p:pic>
          <p:nvPicPr>
            <p:cNvPr id="14" name="Picture 13"/>
            <p:cNvPicPr>
              <a:picLocks noChangeAspect="1"/>
            </p:cNvPicPr>
            <p:nvPr/>
          </p:nvPicPr>
          <p:blipFill rotWithShape="1">
            <a:blip r:embed="rId4" cstate="print">
              <a:extLst>
                <a:ext uri="{28A0092B-C50C-407E-A947-70E740481C1C}">
                  <a14:useLocalDpi xmlns:a14="http://schemas.microsoft.com/office/drawing/2010/main" val="0"/>
                </a:ext>
              </a:extLst>
            </a:blip>
            <a:srcRect r="86353"/>
            <a:stretch/>
          </p:blipFill>
          <p:spPr>
            <a:xfrm>
              <a:off x="558798" y="6066164"/>
              <a:ext cx="999070" cy="463176"/>
            </a:xfrm>
            <a:prstGeom prst="rect">
              <a:avLst/>
            </a:prstGeom>
          </p:spPr>
        </p:pic>
        <p:pic>
          <p:nvPicPr>
            <p:cNvPr id="15" name="Picture 14"/>
            <p:cNvPicPr>
              <a:picLocks noChangeAspect="1"/>
            </p:cNvPicPr>
            <p:nvPr/>
          </p:nvPicPr>
          <p:blipFill rotWithShape="1">
            <a:blip r:embed="rId4" cstate="print">
              <a:extLst>
                <a:ext uri="{28A0092B-C50C-407E-A947-70E740481C1C}">
                  <a14:useLocalDpi xmlns:a14="http://schemas.microsoft.com/office/drawing/2010/main" val="0"/>
                </a:ext>
              </a:extLst>
            </a:blip>
            <a:srcRect l="74942"/>
            <a:stretch/>
          </p:blipFill>
          <p:spPr>
            <a:xfrm>
              <a:off x="6782415" y="6066556"/>
              <a:ext cx="1834443" cy="463176"/>
            </a:xfrm>
            <a:prstGeom prst="rect">
              <a:avLst/>
            </a:prstGeom>
          </p:spPr>
        </p:pic>
      </p:grpSp>
      <p:sp>
        <p:nvSpPr>
          <p:cNvPr id="16" name="Text Box 27"/>
          <p:cNvSpPr txBox="1">
            <a:spLocks noChangeArrowheads="1"/>
          </p:cNvSpPr>
          <p:nvPr/>
        </p:nvSpPr>
        <p:spPr bwMode="auto">
          <a:xfrm>
            <a:off x="1" y="3010877"/>
            <a:ext cx="9143999" cy="1538883"/>
          </a:xfrm>
          <a:custGeom>
            <a:avLst/>
            <a:gdLst>
              <a:gd name="connsiteX0" fmla="*/ 0 w 7441113"/>
              <a:gd name="connsiteY0" fmla="*/ 0 h 4324261"/>
              <a:gd name="connsiteX1" fmla="*/ 7441113 w 7441113"/>
              <a:gd name="connsiteY1" fmla="*/ 0 h 4324261"/>
              <a:gd name="connsiteX2" fmla="*/ 7441113 w 7441113"/>
              <a:gd name="connsiteY2" fmla="*/ 4324261 h 4324261"/>
              <a:gd name="connsiteX3" fmla="*/ 0 w 7441113"/>
              <a:gd name="connsiteY3" fmla="*/ 4324261 h 4324261"/>
              <a:gd name="connsiteX4" fmla="*/ 0 w 7441113"/>
              <a:gd name="connsiteY4" fmla="*/ 0 h 4324261"/>
              <a:gd name="connsiteX0" fmla="*/ 0 w 7441113"/>
              <a:gd name="connsiteY0" fmla="*/ 0 h 4324261"/>
              <a:gd name="connsiteX1" fmla="*/ 7432405 w 7441113"/>
              <a:gd name="connsiteY1" fmla="*/ 1227909 h 4324261"/>
              <a:gd name="connsiteX2" fmla="*/ 7441113 w 7441113"/>
              <a:gd name="connsiteY2" fmla="*/ 4324261 h 4324261"/>
              <a:gd name="connsiteX3" fmla="*/ 0 w 7441113"/>
              <a:gd name="connsiteY3" fmla="*/ 4324261 h 4324261"/>
              <a:gd name="connsiteX4" fmla="*/ 0 w 7441113"/>
              <a:gd name="connsiteY4" fmla="*/ 0 h 4324261"/>
              <a:gd name="connsiteX0" fmla="*/ 0 w 7449822"/>
              <a:gd name="connsiteY0" fmla="*/ 52251 h 3096352"/>
              <a:gd name="connsiteX1" fmla="*/ 7441114 w 7449822"/>
              <a:gd name="connsiteY1" fmla="*/ 0 h 3096352"/>
              <a:gd name="connsiteX2" fmla="*/ 7449822 w 7449822"/>
              <a:gd name="connsiteY2" fmla="*/ 3096352 h 3096352"/>
              <a:gd name="connsiteX3" fmla="*/ 8709 w 7449822"/>
              <a:gd name="connsiteY3" fmla="*/ 3096352 h 3096352"/>
              <a:gd name="connsiteX4" fmla="*/ 0 w 7449822"/>
              <a:gd name="connsiteY4" fmla="*/ 52251 h 30963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49822" h="3096352">
                <a:moveTo>
                  <a:pt x="0" y="52251"/>
                </a:moveTo>
                <a:lnTo>
                  <a:pt x="7441114" y="0"/>
                </a:lnTo>
                <a:cubicBezTo>
                  <a:pt x="7444017" y="1032117"/>
                  <a:pt x="7446919" y="2064235"/>
                  <a:pt x="7449822" y="3096352"/>
                </a:cubicBezTo>
                <a:lnTo>
                  <a:pt x="8709" y="3096352"/>
                </a:lnTo>
                <a:lnTo>
                  <a:pt x="0" y="52251"/>
                </a:lnTo>
                <a:close/>
              </a:path>
            </a:pathLst>
          </a:custGeom>
          <a:noFill/>
          <a:ln w="9525">
            <a:noFill/>
            <a:miter lim="800000"/>
            <a:headEnd/>
            <a:tailEnd/>
          </a:ln>
        </p:spPr>
        <p:txBody>
          <a:bodyPr wrap="square">
            <a:prstTxWarp prst="textNoShape">
              <a:avLst/>
            </a:prstTxWarp>
            <a:spAutoFit/>
          </a:bodyPr>
          <a:lstStyle/>
          <a:p>
            <a:pPr algn="ctr"/>
            <a:r>
              <a:rPr lang="en-US" sz="4400" dirty="0"/>
              <a:t> </a:t>
            </a:r>
            <a:endParaRPr lang="en-GB" sz="2800" b="1" i="1" dirty="0"/>
          </a:p>
          <a:p>
            <a:pPr algn="ctr">
              <a:lnSpc>
                <a:spcPts val="4800"/>
              </a:lnSpc>
              <a:spcBef>
                <a:spcPts val="1200"/>
              </a:spcBef>
              <a:spcAft>
                <a:spcPts val="1800"/>
              </a:spcAft>
            </a:pPr>
            <a:endParaRPr lang="en-US" sz="4000" dirty="0" smtClean="0">
              <a:solidFill>
                <a:schemeClr val="bg1"/>
              </a:solidFill>
              <a:latin typeface="Arial Bold"/>
              <a:cs typeface="Arial Bold"/>
            </a:endParaRPr>
          </a:p>
        </p:txBody>
      </p:sp>
      <p:sp>
        <p:nvSpPr>
          <p:cNvPr id="17" name="Text Box 27"/>
          <p:cNvSpPr txBox="1">
            <a:spLocks noChangeArrowheads="1"/>
          </p:cNvSpPr>
          <p:nvPr/>
        </p:nvSpPr>
        <p:spPr bwMode="auto">
          <a:xfrm>
            <a:off x="1240164" y="5598662"/>
            <a:ext cx="8719073" cy="954107"/>
          </a:xfrm>
          <a:custGeom>
            <a:avLst/>
            <a:gdLst>
              <a:gd name="connsiteX0" fmla="*/ 0 w 7441113"/>
              <a:gd name="connsiteY0" fmla="*/ 0 h 4324261"/>
              <a:gd name="connsiteX1" fmla="*/ 7441113 w 7441113"/>
              <a:gd name="connsiteY1" fmla="*/ 0 h 4324261"/>
              <a:gd name="connsiteX2" fmla="*/ 7441113 w 7441113"/>
              <a:gd name="connsiteY2" fmla="*/ 4324261 h 4324261"/>
              <a:gd name="connsiteX3" fmla="*/ 0 w 7441113"/>
              <a:gd name="connsiteY3" fmla="*/ 4324261 h 4324261"/>
              <a:gd name="connsiteX4" fmla="*/ 0 w 7441113"/>
              <a:gd name="connsiteY4" fmla="*/ 0 h 4324261"/>
              <a:gd name="connsiteX0" fmla="*/ 0 w 7441113"/>
              <a:gd name="connsiteY0" fmla="*/ 0 h 4324261"/>
              <a:gd name="connsiteX1" fmla="*/ 7432405 w 7441113"/>
              <a:gd name="connsiteY1" fmla="*/ 1227909 h 4324261"/>
              <a:gd name="connsiteX2" fmla="*/ 7441113 w 7441113"/>
              <a:gd name="connsiteY2" fmla="*/ 4324261 h 4324261"/>
              <a:gd name="connsiteX3" fmla="*/ 0 w 7441113"/>
              <a:gd name="connsiteY3" fmla="*/ 4324261 h 4324261"/>
              <a:gd name="connsiteX4" fmla="*/ 0 w 7441113"/>
              <a:gd name="connsiteY4" fmla="*/ 0 h 4324261"/>
              <a:gd name="connsiteX0" fmla="*/ 0 w 7449822"/>
              <a:gd name="connsiteY0" fmla="*/ 52251 h 3096352"/>
              <a:gd name="connsiteX1" fmla="*/ 7441114 w 7449822"/>
              <a:gd name="connsiteY1" fmla="*/ 0 h 3096352"/>
              <a:gd name="connsiteX2" fmla="*/ 7449822 w 7449822"/>
              <a:gd name="connsiteY2" fmla="*/ 3096352 h 3096352"/>
              <a:gd name="connsiteX3" fmla="*/ 8709 w 7449822"/>
              <a:gd name="connsiteY3" fmla="*/ 3096352 h 3096352"/>
              <a:gd name="connsiteX4" fmla="*/ 0 w 7449822"/>
              <a:gd name="connsiteY4" fmla="*/ 52251 h 30963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49822" h="3096352">
                <a:moveTo>
                  <a:pt x="0" y="52251"/>
                </a:moveTo>
                <a:lnTo>
                  <a:pt x="7441114" y="0"/>
                </a:lnTo>
                <a:cubicBezTo>
                  <a:pt x="7444017" y="1032117"/>
                  <a:pt x="7446919" y="2064235"/>
                  <a:pt x="7449822" y="3096352"/>
                </a:cubicBezTo>
                <a:lnTo>
                  <a:pt x="8709" y="3096352"/>
                </a:lnTo>
                <a:lnTo>
                  <a:pt x="0" y="52251"/>
                </a:lnTo>
                <a:close/>
              </a:path>
            </a:pathLst>
          </a:custGeom>
          <a:noFill/>
          <a:ln w="9525">
            <a:noFill/>
            <a:miter lim="800000"/>
            <a:headEnd/>
            <a:tailEnd/>
          </a:ln>
        </p:spPr>
        <p:txBody>
          <a:bodyPr wrap="square">
            <a:prstTxWarp prst="textNoShape">
              <a:avLst/>
            </a:prstTxWarp>
            <a:spAutoFit/>
          </a:bodyPr>
          <a:lstStyle/>
          <a:p>
            <a:r>
              <a:rPr lang="en-GB" sz="2800" b="1" i="1" dirty="0" smtClean="0">
                <a:solidFill>
                  <a:srgbClr val="0000FF"/>
                </a:solidFill>
              </a:rPr>
              <a:t>	</a:t>
            </a:r>
            <a:r>
              <a:rPr lang="en-GB" sz="2800" b="1" i="1" dirty="0">
                <a:solidFill>
                  <a:srgbClr val="0099FF"/>
                </a:solidFill>
              </a:rPr>
              <a:t>	</a:t>
            </a:r>
            <a:r>
              <a:rPr lang="en-US" sz="2800" dirty="0" smtClean="0">
                <a:solidFill>
                  <a:srgbClr val="0099FF"/>
                </a:solidFill>
              </a:rPr>
              <a:t>	</a:t>
            </a:r>
            <a:r>
              <a:rPr lang="en-US" sz="2800" dirty="0">
                <a:solidFill>
                  <a:srgbClr val="0099FF"/>
                </a:solidFill>
              </a:rPr>
              <a:t> </a:t>
            </a:r>
            <a:r>
              <a:rPr lang="en-US" sz="2800" dirty="0" smtClean="0">
                <a:solidFill>
                  <a:srgbClr val="0099FF"/>
                </a:solidFill>
              </a:rPr>
              <a:t>          			</a:t>
            </a:r>
            <a:endParaRPr lang="en-US" dirty="0" smtClean="0">
              <a:solidFill>
                <a:srgbClr val="0099FF"/>
              </a:solidFill>
              <a:latin typeface="Cambria" panose="02040503050406030204" pitchFamily="18" charset="0"/>
            </a:endParaRPr>
          </a:p>
          <a:p>
            <a:r>
              <a:rPr lang="en-US" sz="2800" dirty="0" smtClean="0">
                <a:solidFill>
                  <a:srgbClr val="0099FF"/>
                </a:solidFill>
                <a:latin typeface="Cambria" panose="02040503050406030204" pitchFamily="18" charset="0"/>
              </a:rPr>
              <a:t>						</a:t>
            </a:r>
            <a:endParaRPr lang="en-US" sz="4000" dirty="0" smtClean="0">
              <a:solidFill>
                <a:schemeClr val="bg1"/>
              </a:solidFill>
              <a:latin typeface="Arial Bold"/>
              <a:cs typeface="Arial Bold"/>
            </a:endParaRPr>
          </a:p>
        </p:txBody>
      </p:sp>
      <p:pic>
        <p:nvPicPr>
          <p:cNvPr id="18" name="Content Placeholder 4"/>
          <p:cNvPicPr>
            <a:picLocks noChangeAspect="1"/>
          </p:cNvPicPr>
          <p:nvPr/>
        </p:nvPicPr>
        <p:blipFill>
          <a:blip r:embed="rId5"/>
          <a:stretch>
            <a:fillRect/>
          </a:stretch>
        </p:blipFill>
        <p:spPr>
          <a:xfrm>
            <a:off x="2424140" y="3856648"/>
            <a:ext cx="4149727" cy="2612731"/>
          </a:xfrm>
          <a:prstGeom prst="rect">
            <a:avLst/>
          </a:prstGeom>
        </p:spPr>
      </p:pic>
    </p:spTree>
    <p:extLst>
      <p:ext uri="{BB962C8B-B14F-4D97-AF65-F5344CB8AC3E}">
        <p14:creationId xmlns:p14="http://schemas.microsoft.com/office/powerpoint/2010/main" val="18647526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Philippines </a:t>
            </a:r>
            <a:r>
              <a:rPr lang="en-US" smtClean="0"/>
              <a:t>development plan strategic </a:t>
            </a:r>
            <a:r>
              <a:rPr lang="en-US" dirty="0" smtClean="0"/>
              <a:t>framework</a:t>
            </a:r>
            <a:endParaRPr lang="en-US" dirty="0"/>
          </a:p>
        </p:txBody>
      </p:sp>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61988" y="1036377"/>
            <a:ext cx="8209057" cy="4299898"/>
          </a:xfrm>
          <a:prstGeom prst="rect">
            <a:avLst/>
          </a:prstGeom>
          <a:noFill/>
          <a:ln>
            <a:noFill/>
          </a:ln>
        </p:spPr>
      </p:pic>
    </p:spTree>
    <p:extLst>
      <p:ext uri="{BB962C8B-B14F-4D97-AF65-F5344CB8AC3E}">
        <p14:creationId xmlns:p14="http://schemas.microsoft.com/office/powerpoint/2010/main" val="27805475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3455" y="74191"/>
            <a:ext cx="8444345" cy="840209"/>
          </a:xfrm>
        </p:spPr>
        <p:txBody>
          <a:bodyPr>
            <a:normAutofit/>
          </a:bodyPr>
          <a:lstStyle/>
          <a:p>
            <a:r>
              <a:rPr lang="en-US" dirty="0" smtClean="0">
                <a:cs typeface="Angsana New" panose="02020603050405020304" pitchFamily="18" charset="-34"/>
              </a:rPr>
              <a:t>Challenges</a:t>
            </a:r>
            <a:endParaRPr lang="en-US" dirty="0"/>
          </a:p>
        </p:txBody>
      </p:sp>
      <p:sp>
        <p:nvSpPr>
          <p:cNvPr id="3" name="Text Placeholder 2"/>
          <p:cNvSpPr>
            <a:spLocks noGrp="1"/>
          </p:cNvSpPr>
          <p:nvPr>
            <p:ph idx="1"/>
          </p:nvPr>
        </p:nvSpPr>
        <p:spPr/>
        <p:txBody>
          <a:bodyPr>
            <a:noAutofit/>
          </a:bodyPr>
          <a:lstStyle/>
          <a:p>
            <a:pPr marL="112713" lvl="1" indent="0">
              <a:buNone/>
            </a:pPr>
            <a:r>
              <a:rPr lang="en-US" b="0" i="0" u="none" strike="noStrike" baseline="0" dirty="0" smtClean="0">
                <a:cs typeface="Angsana New" panose="02020603050405020304" pitchFamily="18" charset="-34"/>
              </a:rPr>
              <a:t>Challenges:  Difficult to assess the achievement of SDGs. Why?</a:t>
            </a:r>
          </a:p>
          <a:p>
            <a:pPr marL="461963" lvl="2" indent="-234950">
              <a:tabLst>
                <a:tab pos="1201738" algn="l"/>
              </a:tabLst>
            </a:pPr>
            <a:r>
              <a:rPr lang="en-US" i="1" dirty="0">
                <a:cs typeface="Angsana New" panose="02020603050405020304" pitchFamily="18" charset="-34"/>
              </a:rPr>
              <a:t> </a:t>
            </a:r>
            <a:r>
              <a:rPr lang="en-US" dirty="0">
                <a:cs typeface="Angsana New" panose="02020603050405020304" pitchFamily="18" charset="-34"/>
              </a:rPr>
              <a:t>More emphasis on </a:t>
            </a:r>
            <a:r>
              <a:rPr lang="en-US" b="1" dirty="0">
                <a:cs typeface="Angsana New" panose="02020603050405020304" pitchFamily="18" charset="-34"/>
              </a:rPr>
              <a:t>developing and formulating </a:t>
            </a:r>
            <a:r>
              <a:rPr lang="en-US" dirty="0">
                <a:cs typeface="Angsana New" panose="02020603050405020304" pitchFamily="18" charset="-34"/>
              </a:rPr>
              <a:t>SDGs than on how to evaluate them.</a:t>
            </a:r>
          </a:p>
          <a:p>
            <a:pPr marL="461963" lvl="2" indent="-234950">
              <a:tabLst>
                <a:tab pos="1201738" algn="l"/>
              </a:tabLst>
            </a:pPr>
            <a:r>
              <a:rPr lang="en-US" dirty="0">
                <a:cs typeface="Angsana New" panose="02020603050405020304" pitchFamily="18" charset="-34"/>
              </a:rPr>
              <a:t> </a:t>
            </a:r>
            <a:r>
              <a:rPr lang="en-US" b="1" dirty="0">
                <a:cs typeface="Angsana New" panose="02020603050405020304" pitchFamily="18" charset="-34"/>
              </a:rPr>
              <a:t>Too many </a:t>
            </a:r>
            <a:r>
              <a:rPr lang="en-US" b="1" dirty="0" smtClean="0">
                <a:cs typeface="Angsana New" panose="02020603050405020304" pitchFamily="18" charset="-34"/>
              </a:rPr>
              <a:t>goals</a:t>
            </a:r>
            <a:r>
              <a:rPr lang="en-US" dirty="0" smtClean="0">
                <a:cs typeface="Angsana New" panose="02020603050405020304" pitchFamily="18" charset="-34"/>
              </a:rPr>
              <a:t>, </a:t>
            </a:r>
            <a:r>
              <a:rPr lang="en-US" b="1" dirty="0">
                <a:cs typeface="Angsana New" panose="02020603050405020304" pitchFamily="18" charset="-34"/>
              </a:rPr>
              <a:t>indicators and </a:t>
            </a:r>
            <a:r>
              <a:rPr lang="en-US" b="1" dirty="0" smtClean="0">
                <a:cs typeface="Angsana New" panose="02020603050405020304" pitchFamily="18" charset="-34"/>
              </a:rPr>
              <a:t>targets</a:t>
            </a:r>
            <a:r>
              <a:rPr lang="en-US" dirty="0" smtClean="0">
                <a:cs typeface="Angsana New" panose="02020603050405020304" pitchFamily="18" charset="-34"/>
              </a:rPr>
              <a:t>. </a:t>
            </a:r>
            <a:endParaRPr lang="en-US" dirty="0">
              <a:cs typeface="Angsana New" panose="02020603050405020304" pitchFamily="18" charset="-34"/>
            </a:endParaRPr>
          </a:p>
          <a:p>
            <a:pPr marL="461963" lvl="2" indent="-234950">
              <a:tabLst>
                <a:tab pos="1201738" algn="l"/>
              </a:tabLst>
            </a:pPr>
            <a:r>
              <a:rPr lang="en-US" dirty="0">
                <a:cs typeface="Angsana New" panose="02020603050405020304" pitchFamily="18" charset="-34"/>
              </a:rPr>
              <a:t> Multiplicity of programs, </a:t>
            </a:r>
            <a:r>
              <a:rPr lang="en-US" b="1" dirty="0">
                <a:cs typeface="Angsana New" panose="02020603050405020304" pitchFamily="18" charset="-34"/>
              </a:rPr>
              <a:t>policies and strat­egies. national </a:t>
            </a:r>
            <a:r>
              <a:rPr lang="en-US" dirty="0">
                <a:cs typeface="Angsana New" panose="02020603050405020304" pitchFamily="18" charset="-34"/>
              </a:rPr>
              <a:t>(</a:t>
            </a:r>
            <a:r>
              <a:rPr lang="en-US" dirty="0" err="1">
                <a:cs typeface="Angsana New" panose="02020603050405020304" pitchFamily="18" charset="-34"/>
              </a:rPr>
              <a:t>Gov</a:t>
            </a:r>
            <a:r>
              <a:rPr lang="en-US" dirty="0">
                <a:cs typeface="Angsana New" panose="02020603050405020304" pitchFamily="18" charset="-34"/>
              </a:rPr>
              <a:t>, UN and donors)</a:t>
            </a:r>
          </a:p>
          <a:p>
            <a:pPr marL="461963" lvl="2" indent="-234950">
              <a:tabLst>
                <a:tab pos="1201738" algn="l"/>
              </a:tabLst>
            </a:pPr>
            <a:r>
              <a:rPr lang="en-US" dirty="0">
                <a:cs typeface="Angsana New" panose="02020603050405020304" pitchFamily="18" charset="-34"/>
              </a:rPr>
              <a:t> Absence of clear </a:t>
            </a:r>
            <a:r>
              <a:rPr lang="en-US" b="1" dirty="0">
                <a:cs typeface="Angsana New" panose="02020603050405020304" pitchFamily="18" charset="-34"/>
              </a:rPr>
              <a:t>consensus on benchmarks, indicators </a:t>
            </a:r>
            <a:r>
              <a:rPr lang="en-US" dirty="0">
                <a:cs typeface="Angsana New" panose="02020603050405020304" pitchFamily="18" charset="-34"/>
              </a:rPr>
              <a:t>and success criteria.</a:t>
            </a:r>
          </a:p>
        </p:txBody>
      </p:sp>
    </p:spTree>
    <p:extLst>
      <p:ext uri="{BB962C8B-B14F-4D97-AF65-F5344CB8AC3E}">
        <p14:creationId xmlns:p14="http://schemas.microsoft.com/office/powerpoint/2010/main" val="773882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3455" y="74191"/>
            <a:ext cx="8444345" cy="840209"/>
          </a:xfrm>
        </p:spPr>
        <p:txBody>
          <a:bodyPr>
            <a:normAutofit/>
          </a:bodyPr>
          <a:lstStyle/>
          <a:p>
            <a:r>
              <a:rPr lang="en-US" dirty="0" smtClean="0">
                <a:cs typeface="Angsana New" panose="02020603050405020304" pitchFamily="18" charset="-34"/>
              </a:rPr>
              <a:t>Challenges</a:t>
            </a:r>
            <a:endParaRPr lang="en-US" dirty="0"/>
          </a:p>
        </p:txBody>
      </p:sp>
      <p:sp>
        <p:nvSpPr>
          <p:cNvPr id="3" name="Text Placeholder 2"/>
          <p:cNvSpPr>
            <a:spLocks noGrp="1"/>
          </p:cNvSpPr>
          <p:nvPr>
            <p:ph idx="1"/>
          </p:nvPr>
        </p:nvSpPr>
        <p:spPr/>
        <p:txBody>
          <a:bodyPr>
            <a:noAutofit/>
          </a:bodyPr>
          <a:lstStyle/>
          <a:p>
            <a:pPr marL="112713" lvl="1" indent="0">
              <a:buNone/>
            </a:pPr>
            <a:r>
              <a:rPr lang="en-US" b="0" i="0" u="none" strike="noStrike" baseline="0" dirty="0" smtClean="0">
                <a:cs typeface="Angsana New" panose="02020603050405020304" pitchFamily="18" charset="-34"/>
              </a:rPr>
              <a:t>Challenges:  Difficult to assess the achievement of SDGs. Why?</a:t>
            </a:r>
          </a:p>
          <a:p>
            <a:pPr marL="461963" lvl="2" indent="-234950"/>
            <a:endParaRPr lang="en-US" dirty="0" smtClean="0">
              <a:cs typeface="Angsana New" panose="02020603050405020304" pitchFamily="18" charset="-34"/>
            </a:endParaRPr>
          </a:p>
          <a:p>
            <a:pPr marL="461963" lvl="2" indent="-234950"/>
            <a:r>
              <a:rPr lang="en-US" dirty="0" smtClean="0">
                <a:cs typeface="Angsana New" panose="02020603050405020304" pitchFamily="18" charset="-34"/>
              </a:rPr>
              <a:t>How </a:t>
            </a:r>
            <a:r>
              <a:rPr lang="en-US" dirty="0">
                <a:cs typeface="Angsana New" panose="02020603050405020304" pitchFamily="18" charset="-34"/>
              </a:rPr>
              <a:t>to track progress in implementing SDGs and ensure that no one is left behind? </a:t>
            </a:r>
            <a:r>
              <a:rPr lang="en-US" b="1" dirty="0">
                <a:cs typeface="Angsana New" panose="02020603050405020304" pitchFamily="18" charset="-34"/>
              </a:rPr>
              <a:t>From linear to complex</a:t>
            </a:r>
          </a:p>
          <a:p>
            <a:pPr marL="461963" lvl="2" indent="-234950"/>
            <a:endParaRPr lang="en-US" dirty="0" smtClean="0">
              <a:cs typeface="Angsana New" panose="02020603050405020304" pitchFamily="18" charset="-34"/>
            </a:endParaRPr>
          </a:p>
          <a:p>
            <a:pPr marL="461963" lvl="2" indent="-234950"/>
            <a:r>
              <a:rPr lang="en-US" dirty="0" smtClean="0">
                <a:cs typeface="Angsana New" panose="02020603050405020304" pitchFamily="18" charset="-34"/>
              </a:rPr>
              <a:t> </a:t>
            </a:r>
            <a:r>
              <a:rPr lang="en-US" dirty="0">
                <a:cs typeface="Angsana New" panose="02020603050405020304" pitchFamily="18" charset="-34"/>
              </a:rPr>
              <a:t>Limited </a:t>
            </a:r>
            <a:r>
              <a:rPr lang="en-US" b="1" dirty="0">
                <a:cs typeface="Angsana New" panose="02020603050405020304" pitchFamily="18" charset="-34"/>
              </a:rPr>
              <a:t>M&amp;E systems in place to measure such complexi­ties </a:t>
            </a:r>
            <a:r>
              <a:rPr lang="en-US" dirty="0">
                <a:cs typeface="Angsana New" panose="02020603050405020304" pitchFamily="18" charset="-34"/>
              </a:rPr>
              <a:t>(e.g. Indonesia compatibility &amp; Pacific paper-based data collection)</a:t>
            </a:r>
          </a:p>
        </p:txBody>
      </p:sp>
    </p:spTree>
    <p:extLst>
      <p:ext uri="{BB962C8B-B14F-4D97-AF65-F5344CB8AC3E}">
        <p14:creationId xmlns:p14="http://schemas.microsoft.com/office/powerpoint/2010/main" val="13363980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3455" y="74191"/>
            <a:ext cx="8444345" cy="840209"/>
          </a:xfrm>
        </p:spPr>
        <p:txBody>
          <a:bodyPr>
            <a:normAutofit/>
          </a:bodyPr>
          <a:lstStyle/>
          <a:p>
            <a:r>
              <a:rPr lang="en-US" dirty="0">
                <a:solidFill>
                  <a:srgbClr val="2E74B5"/>
                </a:solidFill>
                <a:latin typeface="Angsana New" panose="02020603050405020304" pitchFamily="18" charset="-34"/>
                <a:cs typeface="Angsana New" panose="02020603050405020304" pitchFamily="18" charset="-34"/>
              </a:rPr>
              <a:t> </a:t>
            </a:r>
            <a:r>
              <a:rPr lang="en-US" dirty="0" smtClean="0">
                <a:cs typeface="Angsana New" panose="02020603050405020304" pitchFamily="18" charset="-34"/>
              </a:rPr>
              <a:t>Challenges</a:t>
            </a:r>
            <a:endParaRPr lang="en-US" dirty="0"/>
          </a:p>
        </p:txBody>
      </p:sp>
      <p:sp>
        <p:nvSpPr>
          <p:cNvPr id="3" name="Text Placeholder 2"/>
          <p:cNvSpPr>
            <a:spLocks noGrp="1"/>
          </p:cNvSpPr>
          <p:nvPr>
            <p:ph idx="1"/>
          </p:nvPr>
        </p:nvSpPr>
        <p:spPr/>
        <p:txBody>
          <a:bodyPr>
            <a:noAutofit/>
          </a:bodyPr>
          <a:lstStyle/>
          <a:p>
            <a:pPr marL="461963" lvl="2" indent="-234950"/>
            <a:r>
              <a:rPr lang="en-US" b="1" dirty="0">
                <a:cs typeface="Angsana New" panose="02020603050405020304" pitchFamily="18" charset="-34"/>
              </a:rPr>
              <a:t>Uneven understanding </a:t>
            </a:r>
            <a:r>
              <a:rPr lang="en-US" dirty="0">
                <a:cs typeface="Angsana New" panose="02020603050405020304" pitchFamily="18" charset="-34"/>
              </a:rPr>
              <a:t>among stakeholders (Governments, our staff and our partners) regarding issues related to equity and equality.</a:t>
            </a:r>
          </a:p>
          <a:p>
            <a:pPr marL="461963" lvl="2" indent="-234950"/>
            <a:r>
              <a:rPr lang="en-US" dirty="0">
                <a:cs typeface="Angsana New" panose="02020603050405020304" pitchFamily="18" charset="-34"/>
              </a:rPr>
              <a:t>Lack of </a:t>
            </a:r>
            <a:r>
              <a:rPr lang="en-US" b="1" dirty="0">
                <a:cs typeface="Angsana New" panose="02020603050405020304" pitchFamily="18" charset="-34"/>
              </a:rPr>
              <a:t>reliable indicators </a:t>
            </a:r>
            <a:r>
              <a:rPr lang="en-US" dirty="0">
                <a:cs typeface="Angsana New" panose="02020603050405020304" pitchFamily="18" charset="-34"/>
              </a:rPr>
              <a:t>(quant &amp; qualitative measure change), baselines, targets and means of verification which are properly disaggregated and consistently collected</a:t>
            </a:r>
          </a:p>
          <a:p>
            <a:pPr marL="461963" lvl="2" indent="-234950"/>
            <a:r>
              <a:rPr lang="en-US" dirty="0">
                <a:cs typeface="Angsana New" panose="02020603050405020304" pitchFamily="18" charset="-34"/>
              </a:rPr>
              <a:t>Tight </a:t>
            </a:r>
            <a:r>
              <a:rPr lang="en-US" b="1" dirty="0">
                <a:cs typeface="Angsana New" panose="02020603050405020304" pitchFamily="18" charset="-34"/>
              </a:rPr>
              <a:t>evaluation timelines and budgets </a:t>
            </a:r>
            <a:r>
              <a:rPr lang="en-US" dirty="0">
                <a:cs typeface="Angsana New" panose="02020603050405020304" pitchFamily="18" charset="-34"/>
              </a:rPr>
              <a:t>that don’t allows us to ponder equity issues.</a:t>
            </a:r>
          </a:p>
          <a:p>
            <a:pPr marL="461963" lvl="2" indent="-234950"/>
            <a:r>
              <a:rPr lang="en-US" b="1" dirty="0">
                <a:cs typeface="Angsana New" panose="02020603050405020304" pitchFamily="18" charset="-34"/>
              </a:rPr>
              <a:t>Political sensitivities </a:t>
            </a:r>
            <a:r>
              <a:rPr lang="en-US" dirty="0">
                <a:cs typeface="Angsana New" panose="02020603050405020304" pitchFamily="18" charset="-34"/>
              </a:rPr>
              <a:t>When demonstrating that poorest or most remote children receive less support than those that receive more support.</a:t>
            </a:r>
          </a:p>
        </p:txBody>
      </p:sp>
    </p:spTree>
    <p:extLst>
      <p:ext uri="{BB962C8B-B14F-4D97-AF65-F5344CB8AC3E}">
        <p14:creationId xmlns:p14="http://schemas.microsoft.com/office/powerpoint/2010/main" val="3019265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3455" y="158144"/>
            <a:ext cx="8596745" cy="680056"/>
          </a:xfrm>
        </p:spPr>
        <p:txBody>
          <a:bodyPr>
            <a:noAutofit/>
          </a:bodyPr>
          <a:lstStyle/>
          <a:p>
            <a:r>
              <a:rPr lang="en-US" sz="3200" spc="-110" dirty="0">
                <a:cs typeface="Angsana New" panose="02020603050405020304" pitchFamily="18" charset="-34"/>
              </a:rPr>
              <a:t>Difficult to assess the achievement of SDGs. Why</a:t>
            </a:r>
            <a:r>
              <a:rPr lang="en-US" sz="3200" spc="-110" dirty="0" smtClean="0">
                <a:cs typeface="Angsana New" panose="02020603050405020304" pitchFamily="18" charset="-34"/>
              </a:rPr>
              <a:t>?</a:t>
            </a:r>
            <a:endParaRPr lang="en-US" sz="3200" spc="-110" dirty="0"/>
          </a:p>
        </p:txBody>
      </p:sp>
      <p:sp>
        <p:nvSpPr>
          <p:cNvPr id="3" name="Text Placeholder 2"/>
          <p:cNvSpPr>
            <a:spLocks noGrp="1"/>
          </p:cNvSpPr>
          <p:nvPr>
            <p:ph idx="1"/>
          </p:nvPr>
        </p:nvSpPr>
        <p:spPr/>
        <p:txBody>
          <a:bodyPr>
            <a:noAutofit/>
          </a:bodyPr>
          <a:lstStyle/>
          <a:p>
            <a:pPr marL="569913" lvl="1" indent="-457200"/>
            <a:r>
              <a:rPr lang="en-US" b="1" dirty="0">
                <a:cs typeface="Angsana New" panose="02020603050405020304" pitchFamily="18" charset="-34"/>
              </a:rPr>
              <a:t>Interdependency: </a:t>
            </a:r>
            <a:r>
              <a:rPr lang="en-US" dirty="0">
                <a:cs typeface="Angsana New" panose="02020603050405020304" pitchFamily="18" charset="-34"/>
              </a:rPr>
              <a:t>Cause-and-effect analyses versus multidirectional effects. </a:t>
            </a:r>
          </a:p>
          <a:p>
            <a:pPr marL="569913" lvl="1" indent="-457200"/>
            <a:r>
              <a:rPr lang="en-US" b="1" dirty="0">
                <a:cs typeface="Angsana New" panose="02020603050405020304" pitchFamily="18" charset="-34"/>
              </a:rPr>
              <a:t>Establishing causality and changes </a:t>
            </a:r>
            <a:r>
              <a:rPr lang="en-US" dirty="0">
                <a:cs typeface="Angsana New" panose="02020603050405020304" pitchFamily="18" charset="-34"/>
              </a:rPr>
              <a:t>is hard when assuming linear models; it will be exponentially harder in complex systems. </a:t>
            </a:r>
          </a:p>
          <a:p>
            <a:pPr marL="461963" lvl="2" indent="-234950"/>
            <a:r>
              <a:rPr lang="en-US" b="1" dirty="0">
                <a:cs typeface="Angsana New" panose="02020603050405020304" pitchFamily="18" charset="-34"/>
              </a:rPr>
              <a:t>Data</a:t>
            </a:r>
            <a:r>
              <a:rPr lang="en-US" dirty="0">
                <a:cs typeface="Angsana New" panose="02020603050405020304" pitchFamily="18" charset="-34"/>
              </a:rPr>
              <a:t> variability – reliability </a:t>
            </a:r>
          </a:p>
          <a:p>
            <a:pPr marL="461963" lvl="2" indent="-234950"/>
            <a:r>
              <a:rPr lang="en-US" b="1" dirty="0">
                <a:cs typeface="Angsana New" panose="02020603050405020304" pitchFamily="18" charset="-34"/>
              </a:rPr>
              <a:t>Tyranny of aggregation- </a:t>
            </a:r>
            <a:r>
              <a:rPr lang="en-US" dirty="0">
                <a:cs typeface="Angsana New" panose="02020603050405020304" pitchFamily="18" charset="-34"/>
              </a:rPr>
              <a:t>national survey data is important but contextualization and analysis is needed.</a:t>
            </a:r>
          </a:p>
          <a:p>
            <a:pPr marL="461963" lvl="2" indent="-234950"/>
            <a:r>
              <a:rPr lang="en-US" dirty="0">
                <a:cs typeface="Angsana New" panose="02020603050405020304" pitchFamily="18" charset="-34"/>
              </a:rPr>
              <a:t>Which populations groups (poverty, ethnicity, gender, disability, migrant, age, </a:t>
            </a:r>
            <a:r>
              <a:rPr lang="en-US" dirty="0" err="1">
                <a:cs typeface="Angsana New" panose="02020603050405020304" pitchFamily="18" charset="-34"/>
              </a:rPr>
              <a:t>etc</a:t>
            </a:r>
            <a:r>
              <a:rPr lang="en-US" dirty="0">
                <a:cs typeface="Angsana New" panose="02020603050405020304" pitchFamily="18" charset="-34"/>
              </a:rPr>
              <a:t>…)</a:t>
            </a:r>
          </a:p>
        </p:txBody>
      </p:sp>
    </p:spTree>
    <p:extLst>
      <p:ext uri="{BB962C8B-B14F-4D97-AF65-F5344CB8AC3E}">
        <p14:creationId xmlns:p14="http://schemas.microsoft.com/office/powerpoint/2010/main" val="39028316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3455" y="914400"/>
            <a:ext cx="6313772" cy="5324949"/>
          </a:xfrm>
          <a:prstGeom prst="rect">
            <a:avLst/>
          </a:prstGeom>
        </p:spPr>
      </p:pic>
      <p:sp>
        <p:nvSpPr>
          <p:cNvPr id="8" name="TextBox 7"/>
          <p:cNvSpPr txBox="1"/>
          <p:nvPr/>
        </p:nvSpPr>
        <p:spPr>
          <a:xfrm>
            <a:off x="7777691" y="6529253"/>
            <a:ext cx="1260794" cy="287130"/>
          </a:xfrm>
          <a:prstGeom prst="rect">
            <a:avLst/>
          </a:prstGeom>
          <a:noFill/>
        </p:spPr>
        <p:txBody>
          <a:bodyPr wrap="none" rtlCol="0">
            <a:spAutoFit/>
          </a:bodyPr>
          <a:lstStyle/>
          <a:p>
            <a:r>
              <a:rPr lang="fr-CH" sz="1266" dirty="0">
                <a:solidFill>
                  <a:srgbClr val="1A75BC"/>
                </a:solidFill>
              </a:rPr>
              <a:t>www.peleah.me</a:t>
            </a:r>
            <a:endParaRPr lang="en-GB" sz="1266" dirty="0">
              <a:solidFill>
                <a:srgbClr val="1A75BC"/>
              </a:solidFill>
            </a:endParaRPr>
          </a:p>
        </p:txBody>
      </p:sp>
      <p:sp>
        <p:nvSpPr>
          <p:cNvPr id="2" name="Rectangle 1"/>
          <p:cNvSpPr/>
          <p:nvPr/>
        </p:nvSpPr>
        <p:spPr>
          <a:xfrm>
            <a:off x="4580709" y="5634225"/>
            <a:ext cx="4572000" cy="923330"/>
          </a:xfrm>
          <a:prstGeom prst="rect">
            <a:avLst/>
          </a:prstGeom>
        </p:spPr>
        <p:txBody>
          <a:bodyPr>
            <a:spAutoFit/>
          </a:bodyPr>
          <a:lstStyle/>
          <a:p>
            <a:pPr algn="ctr" defTabSz="914040">
              <a:defRPr/>
            </a:pPr>
            <a:r>
              <a:rPr lang="en-CA" b="1" i="1" kern="0" dirty="0">
                <a:latin typeface="Cambria" panose="02040503050406030204" pitchFamily="18" charset="0"/>
                <a:cs typeface="Arial"/>
              </a:rPr>
              <a:t>Systems </a:t>
            </a:r>
            <a:r>
              <a:rPr lang="en-CA" i="1" kern="0" dirty="0">
                <a:latin typeface="Cambria" panose="02040503050406030204" pitchFamily="18" charset="0"/>
                <a:cs typeface="Arial"/>
              </a:rPr>
              <a:t>can help to understand </a:t>
            </a:r>
            <a:r>
              <a:rPr lang="en-CA" b="1" i="1" kern="0" dirty="0">
                <a:latin typeface="Cambria" panose="02040503050406030204" pitchFamily="18" charset="0"/>
                <a:cs typeface="Arial"/>
              </a:rPr>
              <a:t>how complexity occurs </a:t>
            </a:r>
            <a:r>
              <a:rPr lang="en-CA" i="1" kern="0" dirty="0">
                <a:latin typeface="Cambria" panose="02040503050406030204" pitchFamily="18" charset="0"/>
                <a:cs typeface="Arial"/>
              </a:rPr>
              <a:t>to create function and progress for the SDGs</a:t>
            </a:r>
          </a:p>
        </p:txBody>
      </p:sp>
      <p:sp>
        <p:nvSpPr>
          <p:cNvPr id="5" name="Title 4"/>
          <p:cNvSpPr>
            <a:spLocks noGrp="1"/>
          </p:cNvSpPr>
          <p:nvPr>
            <p:ph type="title"/>
          </p:nvPr>
        </p:nvSpPr>
        <p:spPr>
          <a:xfrm>
            <a:off x="623455" y="213363"/>
            <a:ext cx="8749145" cy="680056"/>
          </a:xfrm>
        </p:spPr>
        <p:txBody>
          <a:bodyPr>
            <a:noAutofit/>
          </a:bodyPr>
          <a:lstStyle/>
          <a:p>
            <a:pPr>
              <a:lnSpc>
                <a:spcPts val="2813"/>
              </a:lnSpc>
              <a:spcBef>
                <a:spcPts val="422"/>
              </a:spcBef>
              <a:spcAft>
                <a:spcPts val="422"/>
              </a:spcAft>
            </a:pPr>
            <a:r>
              <a:rPr lang="en-US" dirty="0" smtClean="0">
                <a:cs typeface="Arial" panose="020B0604020202020204" pitchFamily="34" charset="0"/>
              </a:rPr>
              <a:t>Interdependency Multidirectional </a:t>
            </a:r>
            <a:r>
              <a:rPr lang="en-US" dirty="0">
                <a:cs typeface="Arial" panose="020B0604020202020204" pitchFamily="34" charset="0"/>
              </a:rPr>
              <a:t>effects</a:t>
            </a:r>
            <a:endParaRPr lang="en-GB" dirty="0">
              <a:cs typeface="Arial" panose="020B0604020202020204" pitchFamily="34" charset="0"/>
            </a:endParaRPr>
          </a:p>
        </p:txBody>
      </p:sp>
    </p:spTree>
    <p:extLst>
      <p:ext uri="{BB962C8B-B14F-4D97-AF65-F5344CB8AC3E}">
        <p14:creationId xmlns:p14="http://schemas.microsoft.com/office/powerpoint/2010/main" val="35242601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will it require for us to happen?</a:t>
            </a:r>
            <a:r>
              <a:rPr lang="en-US" dirty="0"/>
              <a:t> </a:t>
            </a:r>
            <a:r>
              <a:rPr lang="en-US" dirty="0" smtClean="0"/>
              <a:t/>
            </a:r>
            <a:br>
              <a:rPr lang="en-US" dirty="0" smtClean="0"/>
            </a:br>
            <a:r>
              <a:rPr lang="en-US" dirty="0" smtClean="0"/>
              <a:t>Where </a:t>
            </a:r>
            <a:r>
              <a:rPr lang="en-US" dirty="0"/>
              <a:t>to focus on </a:t>
            </a:r>
            <a:r>
              <a:rPr lang="en-US" dirty="0" smtClean="0"/>
              <a:t>initially?</a:t>
            </a:r>
            <a:endParaRPr lang="en-US" dirty="0"/>
          </a:p>
        </p:txBody>
      </p:sp>
      <p:sp>
        <p:nvSpPr>
          <p:cNvPr id="3" name="Content Placeholder 2"/>
          <p:cNvSpPr>
            <a:spLocks noGrp="1"/>
          </p:cNvSpPr>
          <p:nvPr>
            <p:ph idx="1"/>
          </p:nvPr>
        </p:nvSpPr>
        <p:spPr>
          <a:xfrm>
            <a:off x="662247" y="916146"/>
            <a:ext cx="8229600" cy="5713254"/>
          </a:xfrm>
        </p:spPr>
        <p:txBody>
          <a:bodyPr>
            <a:normAutofit fontScale="70000" lnSpcReduction="20000"/>
          </a:bodyPr>
          <a:lstStyle/>
          <a:p>
            <a:pPr>
              <a:spcBef>
                <a:spcPts val="1266"/>
              </a:spcBef>
              <a:spcAft>
                <a:spcPts val="1266"/>
              </a:spcAft>
            </a:pPr>
            <a:r>
              <a:rPr lang="en-GB" sz="4000" dirty="0">
                <a:ea typeface="Helvetica Light"/>
                <a:cs typeface="Arial" panose="020B0604020202020204" pitchFamily="34" charset="0"/>
              </a:rPr>
              <a:t>Equity-focussed </a:t>
            </a:r>
            <a:r>
              <a:rPr lang="en-GB" sz="4000" b="1" dirty="0">
                <a:ea typeface="Helvetica Light"/>
                <a:cs typeface="Arial" panose="020B0604020202020204" pitchFamily="34" charset="0"/>
              </a:rPr>
              <a:t>analysis </a:t>
            </a:r>
          </a:p>
          <a:p>
            <a:pPr>
              <a:spcBef>
                <a:spcPts val="1266"/>
              </a:spcBef>
              <a:spcAft>
                <a:spcPts val="1266"/>
              </a:spcAft>
            </a:pPr>
            <a:r>
              <a:rPr lang="en-GB" sz="4000" dirty="0">
                <a:ea typeface="Helvetica Light"/>
                <a:cs typeface="Arial" panose="020B0604020202020204" pitchFamily="34" charset="0"/>
              </a:rPr>
              <a:t>Equity-sensitive </a:t>
            </a:r>
            <a:r>
              <a:rPr lang="en-GB" sz="4000" b="1" dirty="0">
                <a:ea typeface="Helvetica Light"/>
                <a:cs typeface="Arial" panose="020B0604020202020204" pitchFamily="34" charset="0"/>
              </a:rPr>
              <a:t>data collection </a:t>
            </a:r>
            <a:r>
              <a:rPr lang="en-GB" sz="4000" dirty="0">
                <a:ea typeface="Helvetica Light"/>
                <a:cs typeface="Arial" panose="020B0604020202020204" pitchFamily="34" charset="0"/>
              </a:rPr>
              <a:t>techniques (mixed methods)</a:t>
            </a:r>
          </a:p>
          <a:p>
            <a:pPr>
              <a:spcBef>
                <a:spcPts val="1266"/>
              </a:spcBef>
              <a:spcAft>
                <a:spcPts val="1266"/>
              </a:spcAft>
            </a:pPr>
            <a:r>
              <a:rPr lang="en-GB" sz="4000" dirty="0">
                <a:cs typeface="Arial" panose="020B0604020202020204" pitchFamily="34" charset="0"/>
              </a:rPr>
              <a:t>Recognizing </a:t>
            </a:r>
            <a:r>
              <a:rPr lang="en-GB" sz="4000" b="1" dirty="0">
                <a:cs typeface="Arial" panose="020B0604020202020204" pitchFamily="34" charset="0"/>
              </a:rPr>
              <a:t>complexity</a:t>
            </a:r>
            <a:r>
              <a:rPr lang="en-GB" sz="4000" dirty="0">
                <a:cs typeface="Arial" panose="020B0604020202020204" pitchFamily="34" charset="0"/>
              </a:rPr>
              <a:t> of the evaluated phenomena</a:t>
            </a:r>
            <a:endParaRPr lang="en-CA" sz="4000" dirty="0">
              <a:ea typeface="Helvetica Light"/>
              <a:cs typeface="Arial" panose="020B0604020202020204" pitchFamily="34" charset="0"/>
            </a:endParaRPr>
          </a:p>
          <a:p>
            <a:pPr>
              <a:spcBef>
                <a:spcPts val="1266"/>
              </a:spcBef>
              <a:spcAft>
                <a:spcPts val="1266"/>
              </a:spcAft>
            </a:pPr>
            <a:r>
              <a:rPr lang="en-CA" sz="4000" dirty="0">
                <a:ea typeface="Helvetica Light"/>
                <a:cs typeface="Arial" panose="020B0604020202020204" pitchFamily="34" charset="0"/>
              </a:rPr>
              <a:t>Key stakeholders </a:t>
            </a:r>
            <a:r>
              <a:rPr lang="en-CA" sz="4000" b="1" dirty="0">
                <a:ea typeface="Helvetica Light"/>
                <a:cs typeface="Arial" panose="020B0604020202020204" pitchFamily="34" charset="0"/>
              </a:rPr>
              <a:t>engagement</a:t>
            </a:r>
            <a:endParaRPr lang="en-GB" sz="4000" b="1" dirty="0">
              <a:ea typeface="Helvetica Light"/>
              <a:cs typeface="Arial" panose="020B0604020202020204" pitchFamily="34" charset="0"/>
            </a:endParaRPr>
          </a:p>
          <a:p>
            <a:pPr>
              <a:spcBef>
                <a:spcPts val="1266"/>
              </a:spcBef>
              <a:spcAft>
                <a:spcPts val="1266"/>
              </a:spcAft>
            </a:pPr>
            <a:r>
              <a:rPr lang="en-GB" sz="4000" dirty="0">
                <a:ea typeface="Helvetica Light"/>
                <a:cs typeface="Arial" panose="020B0604020202020204" pitchFamily="34" charset="0"/>
              </a:rPr>
              <a:t>An </a:t>
            </a:r>
            <a:r>
              <a:rPr lang="en-GB" sz="4000" b="1" dirty="0">
                <a:ea typeface="Helvetica Light"/>
                <a:cs typeface="Arial" panose="020B0604020202020204" pitchFamily="34" charset="0"/>
              </a:rPr>
              <a:t>equity-sensitive</a:t>
            </a:r>
            <a:r>
              <a:rPr lang="en-GB" sz="4000" dirty="0">
                <a:ea typeface="Helvetica Light"/>
                <a:cs typeface="Arial" panose="020B0604020202020204" pitchFamily="34" charset="0"/>
              </a:rPr>
              <a:t>, gender-balanced evaluation </a:t>
            </a:r>
            <a:r>
              <a:rPr lang="en-GB" sz="4000" b="1" dirty="0">
                <a:ea typeface="Helvetica Light"/>
                <a:cs typeface="Arial" panose="020B0604020202020204" pitchFamily="34" charset="0"/>
              </a:rPr>
              <a:t>team</a:t>
            </a:r>
          </a:p>
          <a:p>
            <a:pPr>
              <a:spcBef>
                <a:spcPts val="1266"/>
              </a:spcBef>
              <a:spcAft>
                <a:spcPts val="1266"/>
              </a:spcAft>
            </a:pPr>
            <a:r>
              <a:rPr lang="en-GB" sz="4000" dirty="0">
                <a:ea typeface="Helvetica Light"/>
                <a:cs typeface="Arial" panose="020B0604020202020204" pitchFamily="34" charset="0"/>
              </a:rPr>
              <a:t>The assessment of the intervention </a:t>
            </a:r>
            <a:r>
              <a:rPr lang="en-GB" sz="4000" b="1" dirty="0">
                <a:ea typeface="Helvetica Light"/>
                <a:cs typeface="Arial" panose="020B0604020202020204" pitchFamily="34" charset="0"/>
              </a:rPr>
              <a:t>contribution in improving the lives of vulnerable groups</a:t>
            </a:r>
          </a:p>
          <a:p>
            <a:endParaRPr lang="en-US" dirty="0"/>
          </a:p>
        </p:txBody>
      </p:sp>
    </p:spTree>
    <p:extLst>
      <p:ext uri="{BB962C8B-B14F-4D97-AF65-F5344CB8AC3E}">
        <p14:creationId xmlns:p14="http://schemas.microsoft.com/office/powerpoint/2010/main" val="14266202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38200" y="1143000"/>
            <a:ext cx="8001000" cy="3970297"/>
          </a:xfrm>
          <a:prstGeom prst="rect">
            <a:avLst/>
          </a:prstGeom>
          <a:noFill/>
        </p:spPr>
        <p:txBody>
          <a:bodyPr wrap="square" lIns="91419" tIns="45710" rIns="91419" bIns="45710" rtlCol="0">
            <a:spAutoFit/>
          </a:bodyPr>
          <a:lstStyle/>
          <a:p>
            <a:pPr marL="457200" indent="-457200" defTabSz="914175">
              <a:buFont typeface="Arial" panose="020B0604020202020204" pitchFamily="34" charset="0"/>
              <a:buChar char="•"/>
              <a:defRPr/>
            </a:pPr>
            <a:r>
              <a:rPr lang="en-GB" sz="2800" b="1" kern="0" dirty="0">
                <a:latin typeface="Cambria" panose="02040503050406030204" pitchFamily="18" charset="0"/>
                <a:ea typeface="Yu Mincho"/>
                <a:cs typeface="DejaVu Sans"/>
              </a:rPr>
              <a:t>Interconnected</a:t>
            </a:r>
            <a:r>
              <a:rPr lang="en-GB" sz="2800" kern="0" dirty="0">
                <a:latin typeface="Cambria" panose="02040503050406030204" pitchFamily="18" charset="0"/>
                <a:ea typeface="Yu Mincho"/>
                <a:cs typeface="DejaVu Sans"/>
              </a:rPr>
              <a:t> national policies and strategies</a:t>
            </a:r>
          </a:p>
          <a:p>
            <a:pPr marL="457200" indent="-457200" defTabSz="914175">
              <a:buFont typeface="Arial" panose="020B0604020202020204" pitchFamily="34" charset="0"/>
              <a:buChar char="•"/>
              <a:defRPr/>
            </a:pPr>
            <a:endParaRPr lang="en-GB" sz="2800" kern="0" dirty="0">
              <a:latin typeface="Cambria" panose="02040503050406030204" pitchFamily="18" charset="0"/>
              <a:ea typeface="Yu Mincho"/>
              <a:cs typeface="DejaVu Sans"/>
            </a:endParaRPr>
          </a:p>
          <a:p>
            <a:pPr marL="457200" indent="-457200" defTabSz="914175">
              <a:buFont typeface="Arial" panose="020B0604020202020204" pitchFamily="34" charset="0"/>
              <a:buChar char="•"/>
              <a:defRPr/>
            </a:pPr>
            <a:r>
              <a:rPr lang="en-GB" sz="2800" b="1" kern="0" dirty="0">
                <a:latin typeface="Cambria" panose="02040503050406030204" pitchFamily="18" charset="0"/>
                <a:ea typeface="Yu Mincho"/>
                <a:cs typeface="DejaVu Sans"/>
              </a:rPr>
              <a:t>Sub-national </a:t>
            </a:r>
            <a:r>
              <a:rPr lang="en-GB" sz="2800" kern="0" dirty="0">
                <a:latin typeface="Cambria" panose="02040503050406030204" pitchFamily="18" charset="0"/>
                <a:ea typeface="Yu Mincho"/>
                <a:cs typeface="DejaVu Sans"/>
              </a:rPr>
              <a:t>differences</a:t>
            </a:r>
          </a:p>
          <a:p>
            <a:pPr marL="457200" indent="-457200" defTabSz="914175">
              <a:buFont typeface="Arial" panose="020B0604020202020204" pitchFamily="34" charset="0"/>
              <a:buChar char="•"/>
              <a:defRPr/>
            </a:pPr>
            <a:endParaRPr lang="en-GB" sz="2800" kern="0" dirty="0">
              <a:latin typeface="Cambria" panose="02040503050406030204" pitchFamily="18" charset="0"/>
              <a:ea typeface="Yu Mincho"/>
              <a:cs typeface="DejaVu Sans"/>
            </a:endParaRPr>
          </a:p>
          <a:p>
            <a:pPr marL="457200" indent="-457200" defTabSz="914175">
              <a:buFont typeface="Arial" panose="020B0604020202020204" pitchFamily="34" charset="0"/>
              <a:buChar char="•"/>
              <a:defRPr/>
            </a:pPr>
            <a:r>
              <a:rPr lang="en-GB" sz="2800" b="1" kern="0" dirty="0">
                <a:latin typeface="Cambria" panose="02040503050406030204" pitchFamily="18" charset="0"/>
                <a:ea typeface="Yu Mincho"/>
                <a:cs typeface="DejaVu Sans"/>
              </a:rPr>
              <a:t>Context-sensitive </a:t>
            </a:r>
            <a:r>
              <a:rPr lang="en-GB" sz="2800" kern="0" dirty="0">
                <a:latin typeface="Cambria" panose="02040503050406030204" pitchFamily="18" charset="0"/>
                <a:ea typeface="Yu Mincho"/>
                <a:cs typeface="DejaVu Sans"/>
              </a:rPr>
              <a:t>pathways</a:t>
            </a:r>
          </a:p>
          <a:p>
            <a:pPr marL="457200" indent="-457200" defTabSz="914175">
              <a:buFont typeface="Arial" panose="020B0604020202020204" pitchFamily="34" charset="0"/>
              <a:buChar char="•"/>
              <a:defRPr/>
            </a:pPr>
            <a:endParaRPr lang="en-GB" sz="2800" kern="0" dirty="0">
              <a:latin typeface="Cambria" panose="02040503050406030204" pitchFamily="18" charset="0"/>
              <a:ea typeface="Yu Mincho"/>
              <a:cs typeface="DejaVu Sans"/>
            </a:endParaRPr>
          </a:p>
          <a:p>
            <a:pPr marL="457200" indent="-457200" defTabSz="914175">
              <a:buFont typeface="Arial" panose="020B0604020202020204" pitchFamily="34" charset="0"/>
              <a:buChar char="•"/>
              <a:defRPr/>
            </a:pPr>
            <a:r>
              <a:rPr lang="en-GB" sz="2800" b="1" kern="0" dirty="0">
                <a:latin typeface="Cambria" panose="02040503050406030204" pitchFamily="18" charset="0"/>
                <a:ea typeface="Yu Mincho"/>
                <a:cs typeface="Lato-Regular"/>
              </a:rPr>
              <a:t>Trans-boundary </a:t>
            </a:r>
            <a:r>
              <a:rPr lang="en-GB" sz="2800" kern="0" dirty="0">
                <a:latin typeface="Cambria" panose="02040503050406030204" pitchFamily="18" charset="0"/>
                <a:ea typeface="Yu Mincho"/>
                <a:cs typeface="Lato-Regular"/>
              </a:rPr>
              <a:t>dynamics</a:t>
            </a:r>
          </a:p>
          <a:p>
            <a:pPr marL="457200" indent="-457200" defTabSz="914175">
              <a:buFont typeface="Arial" panose="020B0604020202020204" pitchFamily="34" charset="0"/>
              <a:buChar char="•"/>
              <a:defRPr/>
            </a:pPr>
            <a:endParaRPr lang="en-GB" sz="2800" kern="0" dirty="0">
              <a:latin typeface="Cambria" panose="02040503050406030204" pitchFamily="18" charset="0"/>
              <a:ea typeface="Yu Mincho"/>
              <a:cs typeface="Lato-Regular"/>
            </a:endParaRPr>
          </a:p>
          <a:p>
            <a:pPr marL="457200" indent="-457200" defTabSz="914175">
              <a:buFont typeface="Arial" panose="020B0604020202020204" pitchFamily="34" charset="0"/>
              <a:buChar char="•"/>
              <a:defRPr/>
            </a:pPr>
            <a:r>
              <a:rPr lang="en-GB" sz="2800" kern="0" dirty="0">
                <a:latin typeface="Cambria" panose="02040503050406030204" pitchFamily="18" charset="0"/>
                <a:ea typeface="Yu Mincho"/>
                <a:cs typeface="DejaVu Sans"/>
              </a:rPr>
              <a:t>Interventions unfold in </a:t>
            </a:r>
            <a:r>
              <a:rPr lang="en-GB" sz="2800" b="1" kern="0" dirty="0">
                <a:latin typeface="Cambria" panose="02040503050406030204" pitchFamily="18" charset="0"/>
                <a:ea typeface="Yu Mincho"/>
                <a:cs typeface="DejaVu Sans"/>
              </a:rPr>
              <a:t>unpredictable</a:t>
            </a:r>
            <a:r>
              <a:rPr lang="en-GB" sz="2800" kern="0" dirty="0">
                <a:latin typeface="Cambria" panose="02040503050406030204" pitchFamily="18" charset="0"/>
                <a:ea typeface="Yu Mincho"/>
                <a:cs typeface="DejaVu Sans"/>
              </a:rPr>
              <a:t> ways</a:t>
            </a:r>
            <a:endParaRPr lang="en-GB" sz="2800" b="1" kern="0" dirty="0">
              <a:latin typeface="Cambria" panose="02040503050406030204" pitchFamily="18" charset="0"/>
              <a:ea typeface="DejaVu Sans"/>
              <a:cs typeface="DejaVu Sans"/>
            </a:endParaRPr>
          </a:p>
        </p:txBody>
      </p:sp>
      <p:sp>
        <p:nvSpPr>
          <p:cNvPr id="4" name="Title 3"/>
          <p:cNvSpPr>
            <a:spLocks noGrp="1"/>
          </p:cNvSpPr>
          <p:nvPr>
            <p:ph type="title"/>
          </p:nvPr>
        </p:nvSpPr>
        <p:spPr>
          <a:xfrm>
            <a:off x="533400" y="378035"/>
            <a:ext cx="8901545" cy="680056"/>
          </a:xfrm>
        </p:spPr>
        <p:txBody>
          <a:bodyPr>
            <a:noAutofit/>
          </a:bodyPr>
          <a:lstStyle/>
          <a:p>
            <a:pPr>
              <a:lnSpc>
                <a:spcPts val="2900"/>
              </a:lnSpc>
            </a:pPr>
            <a:r>
              <a:rPr lang="en-CA" sz="3200" kern="0" dirty="0" smtClean="0">
                <a:ea typeface="DejaVu Sans"/>
                <a:cs typeface="DejaVu Sans"/>
              </a:rPr>
              <a:t>Understanding complexities </a:t>
            </a:r>
            <a:r>
              <a:rPr lang="en-CA" sz="3200" kern="0" dirty="0">
                <a:ea typeface="DejaVu Sans"/>
                <a:cs typeface="DejaVu Sans"/>
              </a:rPr>
              <a:t>in national development policies</a:t>
            </a:r>
            <a:r>
              <a:rPr lang="en-CA" sz="3200" kern="0" dirty="0">
                <a:solidFill>
                  <a:srgbClr val="0070C0"/>
                </a:solidFill>
                <a:ea typeface="DejaVu Sans"/>
                <a:cs typeface="DejaVu Sans"/>
              </a:rPr>
              <a:t/>
            </a:r>
            <a:br>
              <a:rPr lang="en-CA" sz="3200" kern="0" dirty="0">
                <a:solidFill>
                  <a:srgbClr val="0070C0"/>
                </a:solidFill>
                <a:ea typeface="DejaVu Sans"/>
                <a:cs typeface="DejaVu Sans"/>
              </a:rPr>
            </a:br>
            <a:endParaRPr lang="en-US" sz="3200" dirty="0"/>
          </a:p>
        </p:txBody>
      </p:sp>
    </p:spTree>
    <p:extLst>
      <p:ext uri="{BB962C8B-B14F-4D97-AF65-F5344CB8AC3E}">
        <p14:creationId xmlns:p14="http://schemas.microsoft.com/office/powerpoint/2010/main" val="343419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38200" y="990600"/>
            <a:ext cx="7806540" cy="5755385"/>
          </a:xfrm>
          <a:prstGeom prst="rect">
            <a:avLst/>
          </a:prstGeom>
          <a:noFill/>
        </p:spPr>
        <p:txBody>
          <a:bodyPr wrap="square" lIns="91405" tIns="45702" rIns="91405" bIns="45702" rtlCol="0">
            <a:spAutoFit/>
          </a:bodyPr>
          <a:lstStyle/>
          <a:p>
            <a:pPr defTabSz="914040"/>
            <a:r>
              <a:rPr lang="en-CA" sz="2800" b="1" dirty="0">
                <a:latin typeface="Cambria" panose="02040503050406030204" pitchFamily="18" charset="0"/>
                <a:ea typeface="DejaVu Sans"/>
                <a:cs typeface="DejaVu Sans"/>
              </a:rPr>
              <a:t>SYSTEM THINKING APPROACH</a:t>
            </a:r>
          </a:p>
          <a:p>
            <a:pPr defTabSz="914040"/>
            <a:r>
              <a:rPr lang="en-CA" sz="2800" dirty="0">
                <a:latin typeface="Cambria" panose="02040503050406030204" pitchFamily="18" charset="0"/>
                <a:ea typeface="DejaVu Sans"/>
                <a:cs typeface="Calibri" panose="020F0502020204030204" pitchFamily="34" charset="0"/>
              </a:rPr>
              <a:t>bottleneck analysis</a:t>
            </a:r>
          </a:p>
          <a:p>
            <a:pPr defTabSz="914040"/>
            <a:r>
              <a:rPr lang="en-CA" sz="2800" dirty="0">
                <a:latin typeface="Cambria" panose="02040503050406030204" pitchFamily="18" charset="0"/>
                <a:cs typeface="Calibri" panose="020F0502020204030204" pitchFamily="34" charset="0"/>
              </a:rPr>
              <a:t>outcome mapping</a:t>
            </a:r>
            <a:endParaRPr lang="en-CA" sz="2800" dirty="0">
              <a:latin typeface="Cambria" panose="02040503050406030204" pitchFamily="18" charset="0"/>
              <a:ea typeface="DejaVu Sans"/>
              <a:cs typeface="Calibri" panose="020F0502020204030204" pitchFamily="34" charset="0"/>
            </a:endParaRPr>
          </a:p>
          <a:p>
            <a:pPr defTabSz="914040"/>
            <a:r>
              <a:rPr lang="en-CA" sz="2800" dirty="0">
                <a:latin typeface="Cambria" panose="02040503050406030204" pitchFamily="18" charset="0"/>
                <a:ea typeface="DejaVu Sans"/>
                <a:cs typeface="Calibri" panose="020F0502020204030204" pitchFamily="34" charset="0"/>
              </a:rPr>
              <a:t>developmental evaluation  </a:t>
            </a:r>
          </a:p>
          <a:p>
            <a:pPr defTabSz="914040"/>
            <a:r>
              <a:rPr lang="en-CA" sz="2800" dirty="0">
                <a:latin typeface="Cambria" panose="02040503050406030204" pitchFamily="18" charset="0"/>
                <a:cs typeface="Calibri" panose="020F0502020204030204" pitchFamily="34" charset="0"/>
              </a:rPr>
              <a:t>→ More responsive evaluations</a:t>
            </a:r>
          </a:p>
          <a:p>
            <a:pPr defTabSz="914040"/>
            <a:endParaRPr lang="en-CA" sz="3200" dirty="0">
              <a:latin typeface="Cambria" panose="02040503050406030204" pitchFamily="18" charset="0"/>
              <a:ea typeface="DejaVu Sans"/>
              <a:cs typeface="Calibri" panose="020F0502020204030204" pitchFamily="34" charset="0"/>
            </a:endParaRPr>
          </a:p>
          <a:p>
            <a:pPr defTabSz="914040"/>
            <a:r>
              <a:rPr lang="en-CA" sz="2800" b="1" dirty="0">
                <a:latin typeface="Cambria" panose="02040503050406030204" pitchFamily="18" charset="0"/>
                <a:ea typeface="DejaVu Sans"/>
                <a:cs typeface="Calibri" panose="020F0502020204030204" pitchFamily="34" charset="0"/>
              </a:rPr>
              <a:t>PROCESS EVALUATION</a:t>
            </a:r>
          </a:p>
          <a:p>
            <a:pPr defTabSz="914040"/>
            <a:r>
              <a:rPr lang="en-CA" sz="2800" dirty="0">
                <a:latin typeface="Cambria" panose="02040503050406030204" pitchFamily="18" charset="0"/>
                <a:ea typeface="DejaVu Sans"/>
                <a:cs typeface="Calibri" panose="020F0502020204030204" pitchFamily="34" charset="0"/>
              </a:rPr>
              <a:t>focus on </a:t>
            </a:r>
            <a:r>
              <a:rPr lang="en-CA" sz="2800" i="1" dirty="0">
                <a:latin typeface="Cambria" panose="02040503050406030204" pitchFamily="18" charset="0"/>
                <a:ea typeface="DejaVu Sans"/>
                <a:cs typeface="Calibri" panose="020F0502020204030204" pitchFamily="34" charset="0"/>
              </a:rPr>
              <a:t>“nodes” </a:t>
            </a:r>
            <a:r>
              <a:rPr lang="en-CA" sz="2800" dirty="0">
                <a:latin typeface="Cambria" panose="02040503050406030204" pitchFamily="18" charset="0"/>
                <a:ea typeface="DejaVu Sans"/>
                <a:cs typeface="Calibri" panose="020F0502020204030204" pitchFamily="34" charset="0"/>
              </a:rPr>
              <a:t>of interest (e.g., identity cards)</a:t>
            </a:r>
          </a:p>
          <a:p>
            <a:pPr defTabSz="914040"/>
            <a:r>
              <a:rPr lang="en-CA" sz="2800" b="1" dirty="0">
                <a:latin typeface="Cambria" panose="02040503050406030204" pitchFamily="18" charset="0"/>
                <a:ea typeface="DejaVu Sans"/>
                <a:cs typeface="Calibri" panose="020F0502020204030204" pitchFamily="34" charset="0"/>
              </a:rPr>
              <a:t>how</a:t>
            </a:r>
            <a:r>
              <a:rPr lang="en-CA" sz="2800" dirty="0">
                <a:latin typeface="Cambria" panose="02040503050406030204" pitchFamily="18" charset="0"/>
                <a:ea typeface="DejaVu Sans"/>
                <a:cs typeface="Calibri" panose="020F0502020204030204" pitchFamily="34" charset="0"/>
              </a:rPr>
              <a:t> results are </a:t>
            </a:r>
            <a:r>
              <a:rPr lang="en-CA" sz="2800" dirty="0" smtClean="0">
                <a:latin typeface="Cambria" panose="02040503050406030204" pitchFamily="18" charset="0"/>
                <a:ea typeface="DejaVu Sans"/>
                <a:cs typeface="Calibri" panose="020F0502020204030204" pitchFamily="34" charset="0"/>
              </a:rPr>
              <a:t>achieved</a:t>
            </a:r>
          </a:p>
          <a:p>
            <a:pPr defTabSz="914040"/>
            <a:endParaRPr lang="en-CA" sz="2800" dirty="0">
              <a:latin typeface="Cambria" panose="02040503050406030204" pitchFamily="18" charset="0"/>
              <a:ea typeface="DejaVu Sans"/>
              <a:cs typeface="Calibri" panose="020F0502020204030204" pitchFamily="34" charset="0"/>
            </a:endParaRPr>
          </a:p>
          <a:p>
            <a:pPr defTabSz="914040"/>
            <a:r>
              <a:rPr lang="en-CA" sz="2800" i="1" dirty="0">
                <a:latin typeface="Cambria" panose="02040503050406030204" pitchFamily="18" charset="0"/>
                <a:ea typeface="DejaVu Sans"/>
                <a:cs typeface="DejaVu Sans"/>
              </a:rPr>
              <a:t>Shifting from </a:t>
            </a:r>
            <a:r>
              <a:rPr lang="en-CA" sz="2800" b="1" i="1" dirty="0">
                <a:latin typeface="Cambria" panose="02040503050406030204" pitchFamily="18" charset="0"/>
                <a:ea typeface="DejaVu Sans"/>
                <a:cs typeface="DejaVu Sans"/>
              </a:rPr>
              <a:t>result-based management </a:t>
            </a:r>
            <a:r>
              <a:rPr lang="en-CA" sz="2800" i="1" dirty="0">
                <a:latin typeface="Cambria" panose="02040503050406030204" pitchFamily="18" charset="0"/>
                <a:ea typeface="DejaVu Sans"/>
                <a:cs typeface="DejaVu Sans"/>
              </a:rPr>
              <a:t>to </a:t>
            </a:r>
            <a:r>
              <a:rPr lang="en-CA" sz="2800" b="1" i="1" dirty="0">
                <a:latin typeface="Cambria" panose="02040503050406030204" pitchFamily="18" charset="0"/>
                <a:ea typeface="DejaVu Sans"/>
                <a:cs typeface="DejaVu Sans"/>
              </a:rPr>
              <a:t>adaptive management…</a:t>
            </a:r>
          </a:p>
          <a:p>
            <a:pPr defTabSz="914040"/>
            <a:endParaRPr lang="en-GB" sz="2800" dirty="0">
              <a:latin typeface="Cambria" panose="02040503050406030204" pitchFamily="18" charset="0"/>
              <a:ea typeface="DejaVu Sans"/>
              <a:cs typeface="Calibri" panose="020F0502020204030204" pitchFamily="34" charset="0"/>
            </a:endParaRPr>
          </a:p>
        </p:txBody>
      </p:sp>
      <p:sp>
        <p:nvSpPr>
          <p:cNvPr id="4" name="Title 3"/>
          <p:cNvSpPr>
            <a:spLocks noGrp="1"/>
          </p:cNvSpPr>
          <p:nvPr>
            <p:ph type="title"/>
          </p:nvPr>
        </p:nvSpPr>
        <p:spPr/>
        <p:txBody>
          <a:bodyPr>
            <a:normAutofit/>
          </a:bodyPr>
          <a:lstStyle/>
          <a:p>
            <a:r>
              <a:rPr lang="en-CA" dirty="0" smtClean="0">
                <a:ea typeface="DejaVu Sans"/>
                <a:cs typeface="DejaVu Sans"/>
              </a:rPr>
              <a:t>Introduce new approaches</a:t>
            </a:r>
            <a:endParaRPr lang="en-US" dirty="0"/>
          </a:p>
        </p:txBody>
      </p:sp>
    </p:spTree>
    <p:extLst>
      <p:ext uri="{BB962C8B-B14F-4D97-AF65-F5344CB8AC3E}">
        <p14:creationId xmlns:p14="http://schemas.microsoft.com/office/powerpoint/2010/main" val="2056791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smtClean="0">
                <a:cs typeface="Angsana New" panose="02020603050405020304" pitchFamily="18" charset="-34"/>
              </a:rPr>
              <a:t>Evaluability</a:t>
            </a:r>
            <a:endParaRPr lang="en-US" dirty="0"/>
          </a:p>
        </p:txBody>
      </p:sp>
      <p:sp>
        <p:nvSpPr>
          <p:cNvPr id="3" name="Text Placeholder 2"/>
          <p:cNvSpPr>
            <a:spLocks noGrp="1"/>
          </p:cNvSpPr>
          <p:nvPr>
            <p:ph idx="1"/>
          </p:nvPr>
        </p:nvSpPr>
        <p:spPr/>
        <p:txBody>
          <a:bodyPr>
            <a:noAutofit/>
          </a:bodyPr>
          <a:lstStyle/>
          <a:p>
            <a:pPr marL="227013" lvl="1" indent="0">
              <a:buNone/>
            </a:pPr>
            <a:r>
              <a:rPr lang="en-US" dirty="0">
                <a:cs typeface="Angsana New" panose="02020603050405020304" pitchFamily="18" charset="-34"/>
              </a:rPr>
              <a:t>“</a:t>
            </a:r>
            <a:r>
              <a:rPr lang="en-US" i="1" dirty="0">
                <a:cs typeface="Angsana New" panose="02020603050405020304" pitchFamily="18" charset="-34"/>
              </a:rPr>
              <a:t>The extent to which an activity or project can be evaluated in a reliable and credible manner” </a:t>
            </a:r>
            <a:r>
              <a:rPr lang="en-US" dirty="0">
                <a:cs typeface="Angsana New" panose="02020603050405020304" pitchFamily="18" charset="-34"/>
              </a:rPr>
              <a:t>OECD DAC </a:t>
            </a:r>
          </a:p>
          <a:p>
            <a:pPr marL="227013" lvl="1" indent="0">
              <a:buNone/>
            </a:pPr>
            <a:r>
              <a:rPr lang="en-US" b="1" dirty="0">
                <a:cs typeface="Angsana New" panose="02020603050405020304" pitchFamily="18" charset="-34"/>
              </a:rPr>
              <a:t>Not all interventions can be evaluated. </a:t>
            </a:r>
            <a:r>
              <a:rPr lang="en-US" dirty="0">
                <a:cs typeface="Angsana New" panose="02020603050405020304" pitchFamily="18" charset="-34"/>
              </a:rPr>
              <a:t>It is important to assess the evaluability potential of each intervention. </a:t>
            </a:r>
          </a:p>
          <a:p>
            <a:pPr marL="227013" lvl="1" indent="0">
              <a:buNone/>
            </a:pPr>
            <a:r>
              <a:rPr lang="en-US" b="1" dirty="0">
                <a:cs typeface="Angsana New" panose="02020603050405020304" pitchFamily="18" charset="-34"/>
              </a:rPr>
              <a:t>Can UN agencies contribution to equity and the SDGs be evaluated? </a:t>
            </a:r>
          </a:p>
          <a:p>
            <a:pPr marL="687388" lvl="2" indent="-225425"/>
            <a:r>
              <a:rPr lang="en-US" dirty="0">
                <a:cs typeface="Angsana New" panose="02020603050405020304" pitchFamily="18" charset="-34"/>
              </a:rPr>
              <a:t>Quality / Adequacy of </a:t>
            </a:r>
            <a:r>
              <a:rPr lang="en-US" dirty="0" err="1">
                <a:cs typeface="Angsana New" panose="02020603050405020304" pitchFamily="18" charset="-34"/>
              </a:rPr>
              <a:t>Programme</a:t>
            </a:r>
            <a:r>
              <a:rPr lang="en-US" dirty="0">
                <a:cs typeface="Angsana New" panose="02020603050405020304" pitchFamily="18" charset="-34"/>
              </a:rPr>
              <a:t> Design</a:t>
            </a:r>
          </a:p>
          <a:p>
            <a:pPr marL="687388" lvl="2" indent="-225425"/>
            <a:r>
              <a:rPr lang="en-US" dirty="0">
                <a:cs typeface="Angsana New" panose="02020603050405020304" pitchFamily="18" charset="-34"/>
              </a:rPr>
              <a:t>Availability &amp; validity of “</a:t>
            </a:r>
            <a:r>
              <a:rPr lang="en-US" i="1" dirty="0">
                <a:cs typeface="Angsana New" panose="02020603050405020304" pitchFamily="18" charset="-34"/>
              </a:rPr>
              <a:t>quality</a:t>
            </a:r>
            <a:r>
              <a:rPr lang="en-US" dirty="0">
                <a:cs typeface="Angsana New" panose="02020603050405020304" pitchFamily="18" charset="-34"/>
              </a:rPr>
              <a:t>” info. &amp; data</a:t>
            </a:r>
          </a:p>
          <a:p>
            <a:pPr marL="687388" lvl="2" indent="-225425"/>
            <a:r>
              <a:rPr lang="en-US" dirty="0">
                <a:cs typeface="Angsana New" panose="02020603050405020304" pitchFamily="18" charset="-34"/>
              </a:rPr>
              <a:t>Conduciveness of the context</a:t>
            </a:r>
          </a:p>
        </p:txBody>
      </p:sp>
    </p:spTree>
    <p:extLst>
      <p:ext uri="{BB962C8B-B14F-4D97-AF65-F5344CB8AC3E}">
        <p14:creationId xmlns:p14="http://schemas.microsoft.com/office/powerpoint/2010/main" val="37294299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dirty="0">
                <a:solidFill>
                  <a:srgbClr val="0099FF"/>
                </a:solidFill>
                <a:cs typeface="Angsana New" panose="02020603050405020304" pitchFamily="18" charset="-34"/>
              </a:rPr>
              <a:t>Background: MDGs vs </a:t>
            </a:r>
            <a:r>
              <a:rPr lang="en-US" dirty="0" smtClean="0">
                <a:solidFill>
                  <a:srgbClr val="0099FF"/>
                </a:solidFill>
                <a:cs typeface="Angsana New" panose="02020603050405020304" pitchFamily="18" charset="-34"/>
              </a:rPr>
              <a:t>SDGs</a:t>
            </a:r>
            <a:endParaRPr lang="en-US" u="none" strike="noStrike" baseline="0" dirty="0" smtClean="0">
              <a:cs typeface="Angsana New" panose="02020603050405020304" pitchFamily="18" charset="-34"/>
            </a:endParaRPr>
          </a:p>
        </p:txBody>
      </p:sp>
      <p:sp>
        <p:nvSpPr>
          <p:cNvPr id="3" name="Text Placeholder 2"/>
          <p:cNvSpPr>
            <a:spLocks noGrp="1"/>
          </p:cNvSpPr>
          <p:nvPr>
            <p:ph idx="1"/>
          </p:nvPr>
        </p:nvSpPr>
        <p:spPr/>
        <p:txBody>
          <a:bodyPr>
            <a:noAutofit/>
          </a:bodyPr>
          <a:lstStyle/>
          <a:p>
            <a:pPr marL="461963" lvl="2" indent="-234950"/>
            <a:r>
              <a:rPr lang="en-US" dirty="0">
                <a:cs typeface="Angsana New" panose="02020603050405020304" pitchFamily="18" charset="-34"/>
              </a:rPr>
              <a:t>Despite overall progress in terms of national MDGs </a:t>
            </a:r>
            <a:r>
              <a:rPr lang="en-US" b="1" dirty="0">
                <a:cs typeface="Angsana New" panose="02020603050405020304" pitchFamily="18" charset="-34"/>
              </a:rPr>
              <a:t>aggregates</a:t>
            </a:r>
            <a:r>
              <a:rPr lang="en-US" dirty="0">
                <a:cs typeface="Angsana New" panose="02020603050405020304" pitchFamily="18" charset="-34"/>
              </a:rPr>
              <a:t> inequalities between different population groups have grown. </a:t>
            </a:r>
          </a:p>
          <a:p>
            <a:pPr marL="461963" lvl="2" indent="-234950"/>
            <a:r>
              <a:rPr lang="en-US" b="1" dirty="0">
                <a:cs typeface="Angsana New" panose="02020603050405020304" pitchFamily="18" charset="-34"/>
              </a:rPr>
              <a:t>Agenda 2030 calls for leaving “no one behind” </a:t>
            </a:r>
            <a:r>
              <a:rPr lang="en-US" dirty="0">
                <a:cs typeface="Angsana New" panose="02020603050405020304" pitchFamily="18" charset="-34"/>
              </a:rPr>
              <a:t>and reaching the ones furthest behind first”. Central to SDG 5 and 10 while reflected in all goals</a:t>
            </a:r>
          </a:p>
          <a:p>
            <a:pPr marL="461963" lvl="2" indent="-234950"/>
            <a:r>
              <a:rPr lang="en-US" dirty="0">
                <a:cs typeface="Angsana New" panose="02020603050405020304" pitchFamily="18" charset="-34"/>
              </a:rPr>
              <a:t>Evaluation, Equality and Equity </a:t>
            </a:r>
            <a:r>
              <a:rPr lang="en-US" b="1" dirty="0">
                <a:cs typeface="Angsana New" panose="02020603050405020304" pitchFamily="18" charset="-34"/>
              </a:rPr>
              <a:t>at the </a:t>
            </a:r>
            <a:r>
              <a:rPr lang="en-US" b="1" dirty="0" smtClean="0">
                <a:cs typeface="Angsana New" panose="02020603050405020304" pitchFamily="18" charset="-34"/>
              </a:rPr>
              <a:t>center</a:t>
            </a:r>
            <a:r>
              <a:rPr lang="en-US" dirty="0" smtClean="0">
                <a:cs typeface="Angsana New" panose="02020603050405020304" pitchFamily="18" charset="-34"/>
              </a:rPr>
              <a:t>: </a:t>
            </a:r>
            <a:r>
              <a:rPr lang="en-US" dirty="0">
                <a:cs typeface="Angsana New" panose="02020603050405020304" pitchFamily="18" charset="-34"/>
              </a:rPr>
              <a:t>understanding how and why.</a:t>
            </a:r>
          </a:p>
          <a:p>
            <a:pPr marL="461963" lvl="2" indent="-234950"/>
            <a:r>
              <a:rPr lang="en-US" dirty="0">
                <a:cs typeface="Angsana New" panose="02020603050405020304" pitchFamily="18" charset="-34"/>
              </a:rPr>
              <a:t>Government </a:t>
            </a:r>
            <a:r>
              <a:rPr lang="en-US" b="1" dirty="0">
                <a:cs typeface="Angsana New" panose="02020603050405020304" pitchFamily="18" charset="-34"/>
              </a:rPr>
              <a:t>equitable development approaches to programming and policy </a:t>
            </a:r>
            <a:r>
              <a:rPr lang="en-US" dirty="0">
                <a:cs typeface="Angsana New" panose="02020603050405020304" pitchFamily="18" charset="-34"/>
              </a:rPr>
              <a:t>work from an equity work is still incipient and localized.</a:t>
            </a:r>
          </a:p>
        </p:txBody>
      </p:sp>
    </p:spTree>
    <p:extLst>
      <p:ext uri="{BB962C8B-B14F-4D97-AF65-F5344CB8AC3E}">
        <p14:creationId xmlns:p14="http://schemas.microsoft.com/office/powerpoint/2010/main" val="96280570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smtClean="0">
                <a:cs typeface="Angsana New" panose="02020603050405020304" pitchFamily="18" charset="-34"/>
              </a:rPr>
              <a:t>Evaluability</a:t>
            </a:r>
            <a:endParaRPr lang="en-US" dirty="0"/>
          </a:p>
        </p:txBody>
      </p:sp>
      <p:sp>
        <p:nvSpPr>
          <p:cNvPr id="3" name="Text Placeholder 2"/>
          <p:cNvSpPr>
            <a:spLocks noGrp="1"/>
          </p:cNvSpPr>
          <p:nvPr>
            <p:ph idx="1"/>
          </p:nvPr>
        </p:nvSpPr>
        <p:spPr>
          <a:xfrm>
            <a:off x="623455" y="1066800"/>
            <a:ext cx="8229600" cy="4525963"/>
          </a:xfrm>
        </p:spPr>
        <p:txBody>
          <a:bodyPr>
            <a:noAutofit/>
          </a:bodyPr>
          <a:lstStyle/>
          <a:p>
            <a:pPr marL="1033463" lvl="3" indent="-571500">
              <a:buAutoNum type="romanLcPeriod"/>
            </a:pPr>
            <a:r>
              <a:rPr lang="en-US" b="0" i="0" u="none" strike="noStrike" baseline="0" dirty="0" smtClean="0">
                <a:cs typeface="Angsana New" panose="02020603050405020304" pitchFamily="18" charset="-34"/>
              </a:rPr>
              <a:t>Does the quality of the design of the Strategy, Policy, Program allow for an evaluation?</a:t>
            </a:r>
          </a:p>
          <a:p>
            <a:pPr marL="1033463" lvl="3" indent="-571500">
              <a:buAutoNum type="romanLcPeriod"/>
            </a:pPr>
            <a:r>
              <a:rPr lang="en-US" b="0" i="0" u="none" strike="noStrike" baseline="0" dirty="0" smtClean="0">
                <a:cs typeface="Angsana New" panose="02020603050405020304" pitchFamily="18" charset="-34"/>
              </a:rPr>
              <a:t>Is Government and UN contribution to equity and the SDGs verifiable based on the planned data collection systems? </a:t>
            </a:r>
            <a:endParaRPr lang="en-US" dirty="0">
              <a:cs typeface="Angsana New" panose="02020603050405020304" pitchFamily="18" charset="-34"/>
            </a:endParaRPr>
          </a:p>
          <a:p>
            <a:pPr marL="1033463" lvl="3" indent="-571500">
              <a:buAutoNum type="romanLcPeriod"/>
            </a:pPr>
            <a:r>
              <a:rPr lang="en-US" b="0" i="0" u="none" strike="noStrike" baseline="0" dirty="0" smtClean="0">
                <a:cs typeface="Angsana New" panose="02020603050405020304" pitchFamily="18" charset="-34"/>
              </a:rPr>
              <a:t>Would an evaluation be feasible, credible and useful?</a:t>
            </a:r>
          </a:p>
        </p:txBody>
      </p:sp>
    </p:spTree>
    <p:extLst>
      <p:ext uri="{BB962C8B-B14F-4D97-AF65-F5344CB8AC3E}">
        <p14:creationId xmlns:p14="http://schemas.microsoft.com/office/powerpoint/2010/main" val="66840665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3">
            <a:extLst>
              <a:ext uri="{28A0092B-C50C-407E-A947-70E740481C1C}">
                <a14:useLocalDpi xmlns:a14="http://schemas.microsoft.com/office/drawing/2010/main" val="0"/>
              </a:ext>
            </a:extLst>
          </a:blip>
          <a:stretch>
            <a:fillRect/>
          </a:stretch>
        </p:blipFill>
        <p:spPr>
          <a:xfrm>
            <a:off x="249333" y="2028785"/>
            <a:ext cx="8687278" cy="3503781"/>
          </a:xfrm>
          <a:prstGeom prst="rect">
            <a:avLst/>
          </a:prstGeom>
        </p:spPr>
      </p:pic>
      <p:sp>
        <p:nvSpPr>
          <p:cNvPr id="3" name="TextBox 2"/>
          <p:cNvSpPr txBox="1"/>
          <p:nvPr/>
        </p:nvSpPr>
        <p:spPr>
          <a:xfrm>
            <a:off x="785975" y="1451363"/>
            <a:ext cx="7613994" cy="523220"/>
          </a:xfrm>
          <a:prstGeom prst="rect">
            <a:avLst/>
          </a:prstGeom>
          <a:noFill/>
        </p:spPr>
        <p:txBody>
          <a:bodyPr wrap="square" rtlCol="0">
            <a:spAutoFit/>
          </a:bodyPr>
          <a:lstStyle/>
          <a:p>
            <a:pPr algn="ctr"/>
            <a:r>
              <a:rPr lang="en-CA" sz="2800" i="1" dirty="0">
                <a:solidFill>
                  <a:srgbClr val="0099FF"/>
                </a:solidFill>
                <a:latin typeface="Cambria" panose="02040503050406030204" pitchFamily="18" charset="0"/>
                <a:cs typeface="Arial" panose="020B0604020202020204" pitchFamily="34" charset="0"/>
              </a:rPr>
              <a:t>Levels of an integrated M&amp;E framework</a:t>
            </a:r>
            <a:endParaRPr lang="en-GB" sz="2800" i="1" dirty="0">
              <a:solidFill>
                <a:srgbClr val="0099FF"/>
              </a:solidFill>
              <a:latin typeface="Cambria" panose="02040503050406030204" pitchFamily="18" charset="0"/>
              <a:cs typeface="Arial" panose="020B0604020202020204" pitchFamily="34" charset="0"/>
            </a:endParaRPr>
          </a:p>
        </p:txBody>
      </p:sp>
      <p:sp>
        <p:nvSpPr>
          <p:cNvPr id="4" name="TextBox 3"/>
          <p:cNvSpPr txBox="1"/>
          <p:nvPr/>
        </p:nvSpPr>
        <p:spPr>
          <a:xfrm>
            <a:off x="6241003" y="5643527"/>
            <a:ext cx="2804090" cy="287130"/>
          </a:xfrm>
          <a:prstGeom prst="rect">
            <a:avLst/>
          </a:prstGeom>
          <a:noFill/>
        </p:spPr>
        <p:txBody>
          <a:bodyPr wrap="square" rtlCol="0">
            <a:spAutoFit/>
          </a:bodyPr>
          <a:lstStyle/>
          <a:p>
            <a:r>
              <a:rPr lang="en-GB" sz="1266" i="1" dirty="0">
                <a:cs typeface="Arial" panose="020B0604020202020204" pitchFamily="34" charset="0"/>
              </a:rPr>
              <a:t>Source: UNEG, NECD: Practical tips</a:t>
            </a:r>
          </a:p>
        </p:txBody>
      </p:sp>
      <p:sp>
        <p:nvSpPr>
          <p:cNvPr id="5" name="Rectangle 4"/>
          <p:cNvSpPr/>
          <p:nvPr/>
        </p:nvSpPr>
        <p:spPr>
          <a:xfrm>
            <a:off x="914400" y="272497"/>
            <a:ext cx="7620000" cy="1384995"/>
          </a:xfrm>
          <a:prstGeom prst="rect">
            <a:avLst/>
          </a:prstGeom>
        </p:spPr>
        <p:txBody>
          <a:bodyPr wrap="square">
            <a:spAutoFit/>
          </a:bodyPr>
          <a:lstStyle/>
          <a:p>
            <a:r>
              <a:rPr lang="en-US" sz="2800" b="1" kern="0" dirty="0">
                <a:solidFill>
                  <a:srgbClr val="0099FF"/>
                </a:solidFill>
                <a:latin typeface="Cambria" panose="02040503050406030204" pitchFamily="18" charset="0"/>
                <a:ea typeface="Lato" pitchFamily="34" charset="0"/>
                <a:cs typeface="Arial" pitchFamily="34" charset="0"/>
              </a:rPr>
              <a:t>Where to focus? </a:t>
            </a:r>
            <a:r>
              <a:rPr lang="en-CA" sz="2800" b="1" kern="0" dirty="0" smtClean="0">
                <a:solidFill>
                  <a:srgbClr val="0099FF"/>
                </a:solidFill>
                <a:latin typeface="Cambria" panose="02040503050406030204" pitchFamily="18" charset="0"/>
                <a:ea typeface="Lato" pitchFamily="34" charset="0"/>
                <a:cs typeface="Arial" pitchFamily="34" charset="0"/>
              </a:rPr>
              <a:t>M&amp;E systems needed</a:t>
            </a:r>
          </a:p>
          <a:p>
            <a:endParaRPr lang="en-CA" sz="2800" b="1" kern="0" dirty="0" smtClean="0">
              <a:solidFill>
                <a:srgbClr val="0099FF"/>
              </a:solidFill>
              <a:latin typeface="Cambria" panose="02040503050406030204" pitchFamily="18" charset="0"/>
              <a:ea typeface="Lato" pitchFamily="34" charset="0"/>
              <a:cs typeface="Arial" pitchFamily="34" charset="0"/>
            </a:endParaRPr>
          </a:p>
          <a:p>
            <a:r>
              <a:rPr lang="en-CA" sz="2800" b="1" kern="0" dirty="0" smtClean="0">
                <a:solidFill>
                  <a:srgbClr val="0099FF"/>
                </a:solidFill>
                <a:latin typeface="Cambria" panose="02040503050406030204" pitchFamily="18" charset="0"/>
                <a:ea typeface="Lato" pitchFamily="34" charset="0"/>
                <a:cs typeface="Arial" pitchFamily="34" charset="0"/>
              </a:rPr>
              <a:t>❶</a:t>
            </a:r>
            <a:r>
              <a:rPr lang="en-CA" sz="2800" b="1" kern="0" dirty="0" smtClean="0">
                <a:solidFill>
                  <a:srgbClr val="0099FF"/>
                </a:solidFill>
                <a:latin typeface="Cambria" panose="02040503050406030204" pitchFamily="18" charset="0"/>
                <a:ea typeface="Corbel"/>
                <a:cs typeface="Arial" panose="020B0604020202020204" pitchFamily="34" charset="0"/>
              </a:rPr>
              <a:t> </a:t>
            </a:r>
            <a:r>
              <a:rPr lang="en-CA" sz="2800" b="1" dirty="0">
                <a:solidFill>
                  <a:srgbClr val="0099FF"/>
                </a:solidFill>
                <a:latin typeface="Cambria" panose="02040503050406030204" pitchFamily="18" charset="0"/>
                <a:cs typeface="Arial" panose="020B0604020202020204" pitchFamily="34" charset="0"/>
              </a:rPr>
              <a:t>Integrated framework</a:t>
            </a:r>
          </a:p>
        </p:txBody>
      </p:sp>
    </p:spTree>
    <p:extLst>
      <p:ext uri="{BB962C8B-B14F-4D97-AF65-F5344CB8AC3E}">
        <p14:creationId xmlns:p14="http://schemas.microsoft.com/office/powerpoint/2010/main" val="92607309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3">
            <a:extLst>
              <a:ext uri="{28A0092B-C50C-407E-A947-70E740481C1C}">
                <a14:useLocalDpi xmlns:a14="http://schemas.microsoft.com/office/drawing/2010/main" val="0"/>
              </a:ext>
            </a:extLst>
          </a:blip>
          <a:stretch>
            <a:fillRect/>
          </a:stretch>
        </p:blipFill>
        <p:spPr>
          <a:xfrm>
            <a:off x="157474" y="1811321"/>
            <a:ext cx="8752891" cy="3608763"/>
          </a:xfrm>
          <a:prstGeom prst="rect">
            <a:avLst/>
          </a:prstGeom>
        </p:spPr>
      </p:pic>
      <p:sp>
        <p:nvSpPr>
          <p:cNvPr id="4" name="TextBox 3"/>
          <p:cNvSpPr txBox="1"/>
          <p:nvPr/>
        </p:nvSpPr>
        <p:spPr>
          <a:xfrm>
            <a:off x="6075845" y="5870564"/>
            <a:ext cx="2834519" cy="287130"/>
          </a:xfrm>
          <a:prstGeom prst="rect">
            <a:avLst/>
          </a:prstGeom>
          <a:noFill/>
        </p:spPr>
        <p:txBody>
          <a:bodyPr wrap="square" rtlCol="0">
            <a:spAutoFit/>
          </a:bodyPr>
          <a:lstStyle/>
          <a:p>
            <a:r>
              <a:rPr lang="en-GB" sz="1266" i="1" dirty="0">
                <a:cs typeface="Arial" panose="020B0604020202020204" pitchFamily="34" charset="0"/>
              </a:rPr>
              <a:t>Source: UNEG, NECD: Practical tips</a:t>
            </a:r>
          </a:p>
        </p:txBody>
      </p:sp>
      <p:sp>
        <p:nvSpPr>
          <p:cNvPr id="5" name="TextBox 4"/>
          <p:cNvSpPr txBox="1"/>
          <p:nvPr/>
        </p:nvSpPr>
        <p:spPr>
          <a:xfrm>
            <a:off x="2354454" y="1045001"/>
            <a:ext cx="4508191" cy="523220"/>
          </a:xfrm>
          <a:prstGeom prst="rect">
            <a:avLst/>
          </a:prstGeom>
          <a:noFill/>
        </p:spPr>
        <p:txBody>
          <a:bodyPr wrap="square" rtlCol="0">
            <a:spAutoFit/>
          </a:bodyPr>
          <a:lstStyle/>
          <a:p>
            <a:pPr algn="ctr"/>
            <a:r>
              <a:rPr lang="en-CA" sz="2800" i="1" dirty="0">
                <a:solidFill>
                  <a:srgbClr val="0099FF"/>
                </a:solidFill>
                <a:latin typeface="Cambria" panose="02040503050406030204" pitchFamily="18" charset="0"/>
                <a:cs typeface="Arial" panose="020B0604020202020204" pitchFamily="34" charset="0"/>
              </a:rPr>
              <a:t>Use of M&amp;E information</a:t>
            </a:r>
            <a:endParaRPr lang="en-GB" sz="2800" i="1" dirty="0">
              <a:solidFill>
                <a:srgbClr val="0099FF"/>
              </a:solidFill>
              <a:latin typeface="Cambria" panose="02040503050406030204" pitchFamily="18" charset="0"/>
              <a:cs typeface="Arial" panose="020B0604020202020204" pitchFamily="34" charset="0"/>
            </a:endParaRPr>
          </a:p>
        </p:txBody>
      </p:sp>
      <p:sp>
        <p:nvSpPr>
          <p:cNvPr id="6" name="Rectangle 5"/>
          <p:cNvSpPr/>
          <p:nvPr/>
        </p:nvSpPr>
        <p:spPr>
          <a:xfrm>
            <a:off x="2419411" y="250855"/>
            <a:ext cx="4345100" cy="525208"/>
          </a:xfrm>
          <a:prstGeom prst="rect">
            <a:avLst/>
          </a:prstGeom>
        </p:spPr>
        <p:txBody>
          <a:bodyPr wrap="none">
            <a:spAutoFit/>
          </a:bodyPr>
          <a:lstStyle/>
          <a:p>
            <a:r>
              <a:rPr lang="en-CA" sz="2800" b="1" kern="0" dirty="0">
                <a:solidFill>
                  <a:srgbClr val="0099FF"/>
                </a:solidFill>
                <a:latin typeface="Cambria" panose="02040503050406030204" pitchFamily="18" charset="0"/>
                <a:ea typeface="Lato" pitchFamily="34" charset="0"/>
                <a:cs typeface="Arial" pitchFamily="34" charset="0"/>
              </a:rPr>
              <a:t>❶</a:t>
            </a:r>
            <a:r>
              <a:rPr lang="en-CA" sz="2800" b="1" kern="0" dirty="0">
                <a:solidFill>
                  <a:srgbClr val="0099FF"/>
                </a:solidFill>
                <a:latin typeface="Cambria" panose="02040503050406030204" pitchFamily="18" charset="0"/>
                <a:ea typeface="Corbel"/>
                <a:cs typeface="Arial" panose="020B0604020202020204" pitchFamily="34" charset="0"/>
              </a:rPr>
              <a:t> </a:t>
            </a:r>
            <a:r>
              <a:rPr lang="en-CA" sz="2800" b="1" dirty="0">
                <a:solidFill>
                  <a:srgbClr val="0099FF"/>
                </a:solidFill>
                <a:latin typeface="Cambria" panose="02040503050406030204" pitchFamily="18" charset="0"/>
                <a:cs typeface="Arial" panose="020B0604020202020204" pitchFamily="34" charset="0"/>
              </a:rPr>
              <a:t>Integrated framework</a:t>
            </a:r>
          </a:p>
        </p:txBody>
      </p:sp>
    </p:spTree>
    <p:extLst>
      <p:ext uri="{BB962C8B-B14F-4D97-AF65-F5344CB8AC3E}">
        <p14:creationId xmlns:p14="http://schemas.microsoft.com/office/powerpoint/2010/main" val="216868948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CustomShape 2"/>
          <p:cNvSpPr/>
          <p:nvPr/>
        </p:nvSpPr>
        <p:spPr>
          <a:xfrm>
            <a:off x="672761" y="164027"/>
            <a:ext cx="7854654" cy="446978"/>
          </a:xfrm>
          <a:prstGeom prst="rect">
            <a:avLst/>
          </a:prstGeom>
          <a:noFill/>
          <a:ln w="12600">
            <a:noFill/>
          </a:ln>
        </p:spPr>
        <p:style>
          <a:lnRef idx="0">
            <a:scrgbClr r="0" g="0" b="0"/>
          </a:lnRef>
          <a:fillRef idx="0">
            <a:scrgbClr r="0" g="0" b="0"/>
          </a:fillRef>
          <a:effectRef idx="0">
            <a:scrgbClr r="0" g="0" b="0"/>
          </a:effectRef>
          <a:fontRef idx="minor"/>
        </p:style>
        <p:txBody>
          <a:bodyPr lIns="35695" tIns="35695" rIns="35695" bIns="35695" anchor="ctr"/>
          <a:lstStyle/>
          <a:p>
            <a:pPr algn="ctr"/>
            <a:r>
              <a:rPr lang="en-CA" sz="2250" b="1" dirty="0">
                <a:solidFill>
                  <a:srgbClr val="0099FF"/>
                </a:solidFill>
                <a:latin typeface="Cambria" panose="02040503050406030204" pitchFamily="18" charset="0"/>
                <a:cs typeface="Arial" panose="020B0604020202020204" pitchFamily="34" charset="0"/>
              </a:rPr>
              <a:t> </a:t>
            </a:r>
            <a:r>
              <a:rPr lang="en-CA" sz="2813" b="1" kern="0" dirty="0">
                <a:solidFill>
                  <a:srgbClr val="0099FF"/>
                </a:solidFill>
                <a:latin typeface="Cambria" panose="02040503050406030204" pitchFamily="18" charset="0"/>
                <a:ea typeface="Lato" pitchFamily="34" charset="0"/>
                <a:cs typeface="Arial" pitchFamily="34" charset="0"/>
              </a:rPr>
              <a:t>❷	</a:t>
            </a:r>
            <a:r>
              <a:rPr lang="en-CA" sz="2813" b="1" dirty="0">
                <a:solidFill>
                  <a:srgbClr val="0099FF"/>
                </a:solidFill>
                <a:latin typeface="Cambria" panose="02040503050406030204" pitchFamily="18" charset="0"/>
                <a:cs typeface="Arial" panose="020B0604020202020204" pitchFamily="34" charset="0"/>
              </a:rPr>
              <a:t>Building blocks</a:t>
            </a:r>
          </a:p>
        </p:txBody>
      </p:sp>
      <p:pic>
        <p:nvPicPr>
          <p:cNvPr id="7" name="Picture 6"/>
          <p:cNvPicPr/>
          <p:nvPr/>
        </p:nvPicPr>
        <p:blipFill>
          <a:blip r:embed="rId3">
            <a:extLst>
              <a:ext uri="{28A0092B-C50C-407E-A947-70E740481C1C}">
                <a14:useLocalDpi xmlns:a14="http://schemas.microsoft.com/office/drawing/2010/main" val="0"/>
              </a:ext>
            </a:extLst>
          </a:blip>
          <a:stretch>
            <a:fillRect/>
          </a:stretch>
        </p:blipFill>
        <p:spPr>
          <a:xfrm>
            <a:off x="616772" y="1521501"/>
            <a:ext cx="8136120" cy="4632339"/>
          </a:xfrm>
          <a:prstGeom prst="rect">
            <a:avLst/>
          </a:prstGeom>
        </p:spPr>
      </p:pic>
      <p:sp>
        <p:nvSpPr>
          <p:cNvPr id="3" name="TextBox 2"/>
          <p:cNvSpPr txBox="1"/>
          <p:nvPr/>
        </p:nvSpPr>
        <p:spPr>
          <a:xfrm>
            <a:off x="5936525" y="6174287"/>
            <a:ext cx="3031361" cy="287130"/>
          </a:xfrm>
          <a:prstGeom prst="rect">
            <a:avLst/>
          </a:prstGeom>
          <a:noFill/>
        </p:spPr>
        <p:txBody>
          <a:bodyPr wrap="square" rtlCol="0">
            <a:spAutoFit/>
          </a:bodyPr>
          <a:lstStyle/>
          <a:p>
            <a:r>
              <a:rPr lang="en-GB" sz="1266" i="1" dirty="0">
                <a:latin typeface="Cambria" panose="02040503050406030204" pitchFamily="18" charset="0"/>
                <a:cs typeface="Arial" panose="020B0604020202020204" pitchFamily="34" charset="0"/>
              </a:rPr>
              <a:t>Source: UNEG, NECD: Practical tips</a:t>
            </a:r>
          </a:p>
        </p:txBody>
      </p:sp>
      <p:cxnSp>
        <p:nvCxnSpPr>
          <p:cNvPr id="4" name="Straight Arrow Connector 3"/>
          <p:cNvCxnSpPr/>
          <p:nvPr/>
        </p:nvCxnSpPr>
        <p:spPr>
          <a:xfrm flipV="1">
            <a:off x="348848" y="3375974"/>
            <a:ext cx="647827" cy="2854312"/>
          </a:xfrm>
          <a:prstGeom prst="straightConnector1">
            <a:avLst/>
          </a:prstGeom>
          <a:ln w="76200">
            <a:solidFill>
              <a:srgbClr val="F7921C"/>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192576" y="6236228"/>
            <a:ext cx="3129345" cy="395365"/>
          </a:xfrm>
          <a:prstGeom prst="rect">
            <a:avLst/>
          </a:prstGeom>
          <a:noFill/>
        </p:spPr>
        <p:txBody>
          <a:bodyPr wrap="square" rtlCol="0">
            <a:spAutoFit/>
          </a:bodyPr>
          <a:lstStyle/>
          <a:p>
            <a:r>
              <a:rPr lang="fr-CH" sz="1969" b="1" i="1" dirty="0">
                <a:solidFill>
                  <a:srgbClr val="F7921C"/>
                </a:solidFill>
                <a:latin typeface="Cambria" panose="02040503050406030204" pitchFamily="18" charset="0"/>
                <a:cs typeface="Arial" panose="020B0604020202020204" pitchFamily="34" charset="0"/>
              </a:rPr>
              <a:t>2 </a:t>
            </a:r>
            <a:r>
              <a:rPr lang="fr-CH" sz="1969" b="1" i="1" dirty="0" err="1" smtClean="0">
                <a:solidFill>
                  <a:srgbClr val="F7921C"/>
                </a:solidFill>
                <a:latin typeface="Cambria" panose="02040503050406030204" pitchFamily="18" charset="0"/>
                <a:cs typeface="Arial" panose="020B0604020202020204" pitchFamily="34" charset="0"/>
              </a:rPr>
              <a:t>overridding</a:t>
            </a:r>
            <a:r>
              <a:rPr lang="fr-CH" sz="1969" b="1" i="1" dirty="0" smtClean="0">
                <a:solidFill>
                  <a:srgbClr val="F7921C"/>
                </a:solidFill>
                <a:latin typeface="Cambria" panose="02040503050406030204" pitchFamily="18" charset="0"/>
                <a:cs typeface="Arial" panose="020B0604020202020204" pitchFamily="34" charset="0"/>
              </a:rPr>
              <a:t> </a:t>
            </a:r>
            <a:r>
              <a:rPr lang="fr-CH" sz="1969" b="1" i="1" dirty="0">
                <a:solidFill>
                  <a:srgbClr val="F7921C"/>
                </a:solidFill>
                <a:latin typeface="Cambria" panose="02040503050406030204" pitchFamily="18" charset="0"/>
                <a:cs typeface="Arial" panose="020B0604020202020204" pitchFamily="34" charset="0"/>
              </a:rPr>
              <a:t>influences</a:t>
            </a:r>
            <a:endParaRPr lang="en-GB" sz="1969" b="1" i="1" dirty="0">
              <a:solidFill>
                <a:srgbClr val="F7921C"/>
              </a:solidFill>
              <a:latin typeface="Cambria" panose="02040503050406030204" pitchFamily="18" charset="0"/>
              <a:cs typeface="Arial" panose="020B0604020202020204" pitchFamily="34" charset="0"/>
            </a:endParaRPr>
          </a:p>
        </p:txBody>
      </p:sp>
      <p:cxnSp>
        <p:nvCxnSpPr>
          <p:cNvPr id="9" name="Straight Arrow Connector 8"/>
          <p:cNvCxnSpPr/>
          <p:nvPr/>
        </p:nvCxnSpPr>
        <p:spPr>
          <a:xfrm flipV="1">
            <a:off x="348848" y="5985560"/>
            <a:ext cx="647827" cy="221444"/>
          </a:xfrm>
          <a:prstGeom prst="straightConnector1">
            <a:avLst/>
          </a:prstGeom>
          <a:ln w="76200">
            <a:solidFill>
              <a:srgbClr val="F7921C"/>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H="1" flipV="1">
            <a:off x="8369925" y="4940647"/>
            <a:ext cx="382967" cy="1403797"/>
          </a:xfrm>
          <a:prstGeom prst="straightConnector1">
            <a:avLst/>
          </a:prstGeom>
          <a:ln w="76200">
            <a:solidFill>
              <a:srgbClr val="1A75BC"/>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6827611" y="6454452"/>
            <a:ext cx="2316390" cy="395365"/>
          </a:xfrm>
          <a:prstGeom prst="rect">
            <a:avLst/>
          </a:prstGeom>
          <a:noFill/>
        </p:spPr>
        <p:txBody>
          <a:bodyPr wrap="square" rtlCol="0">
            <a:spAutoFit/>
          </a:bodyPr>
          <a:lstStyle/>
          <a:p>
            <a:r>
              <a:rPr lang="fr-CH" sz="1969" b="1" i="1" dirty="0">
                <a:solidFill>
                  <a:srgbClr val="0070C0"/>
                </a:solidFill>
                <a:latin typeface="Cambria" panose="02040503050406030204" pitchFamily="18" charset="0"/>
                <a:cs typeface="Arial" panose="020B0604020202020204" pitchFamily="34" charset="0"/>
              </a:rPr>
              <a:t>4 building blocks</a:t>
            </a:r>
            <a:endParaRPr lang="en-GB" sz="1969" b="1" i="1" dirty="0">
              <a:solidFill>
                <a:srgbClr val="0070C0"/>
              </a:solidFill>
              <a:latin typeface="Cambria" panose="02040503050406030204" pitchFamily="18" charset="0"/>
              <a:cs typeface="Arial" panose="020B0604020202020204" pitchFamily="34" charset="0"/>
            </a:endParaRPr>
          </a:p>
        </p:txBody>
      </p:sp>
      <p:cxnSp>
        <p:nvCxnSpPr>
          <p:cNvPr id="19" name="Straight Arrow Connector 18"/>
          <p:cNvCxnSpPr/>
          <p:nvPr/>
        </p:nvCxnSpPr>
        <p:spPr>
          <a:xfrm flipH="1" flipV="1">
            <a:off x="8369925" y="2390016"/>
            <a:ext cx="382967" cy="3954427"/>
          </a:xfrm>
          <a:prstGeom prst="straightConnector1">
            <a:avLst/>
          </a:prstGeom>
          <a:ln w="76200">
            <a:solidFill>
              <a:srgbClr val="1A75BC"/>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1" name="Rectangle 20"/>
          <p:cNvSpPr/>
          <p:nvPr/>
        </p:nvSpPr>
        <p:spPr>
          <a:xfrm>
            <a:off x="959413" y="874508"/>
            <a:ext cx="7281352" cy="438582"/>
          </a:xfrm>
          <a:prstGeom prst="rect">
            <a:avLst/>
          </a:prstGeom>
        </p:spPr>
        <p:txBody>
          <a:bodyPr wrap="none">
            <a:spAutoFit/>
          </a:bodyPr>
          <a:lstStyle/>
          <a:p>
            <a:pPr algn="ctr"/>
            <a:r>
              <a:rPr lang="en-CA" sz="2250" i="1" dirty="0">
                <a:solidFill>
                  <a:srgbClr val="0099FF"/>
                </a:solidFill>
                <a:latin typeface="Cambria" panose="02040503050406030204" pitchFamily="18" charset="0"/>
                <a:cs typeface="Arial" panose="020B0604020202020204" pitchFamily="34" charset="0"/>
              </a:rPr>
              <a:t>Overriding influences and building blocks for a M&amp;E system</a:t>
            </a:r>
          </a:p>
        </p:txBody>
      </p:sp>
    </p:spTree>
    <p:extLst>
      <p:ext uri="{BB962C8B-B14F-4D97-AF65-F5344CB8AC3E}">
        <p14:creationId xmlns:p14="http://schemas.microsoft.com/office/powerpoint/2010/main" val="2908731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7"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261" y="1139163"/>
            <a:ext cx="9205262" cy="523220"/>
          </a:xfrm>
          <a:prstGeom prst="rect">
            <a:avLst/>
          </a:prstGeom>
        </p:spPr>
        <p:txBody>
          <a:bodyPr wrap="square">
            <a:spAutoFit/>
          </a:bodyPr>
          <a:lstStyle/>
          <a:p>
            <a:pPr algn="ctr"/>
            <a:r>
              <a:rPr lang="en-CA" sz="2800" i="1" dirty="0">
                <a:solidFill>
                  <a:srgbClr val="0099FF"/>
                </a:solidFill>
                <a:latin typeface="Cambria" panose="02040503050406030204" pitchFamily="18" charset="0"/>
                <a:cs typeface="Arial" panose="020B0604020202020204" pitchFamily="34" charset="0"/>
              </a:rPr>
              <a:t>Main components of M&amp;E infrastructure</a:t>
            </a:r>
            <a:endParaRPr lang="en-GB" sz="2800" i="1" dirty="0">
              <a:solidFill>
                <a:srgbClr val="0099FF"/>
              </a:solidFill>
              <a:latin typeface="Cambria" panose="02040503050406030204" pitchFamily="18" charset="0"/>
              <a:cs typeface="Arial" panose="020B0604020202020204" pitchFamily="34" charset="0"/>
            </a:endParaRPr>
          </a:p>
        </p:txBody>
      </p:sp>
      <p:sp>
        <p:nvSpPr>
          <p:cNvPr id="3" name="Rectangle 2"/>
          <p:cNvSpPr/>
          <p:nvPr/>
        </p:nvSpPr>
        <p:spPr>
          <a:xfrm>
            <a:off x="955373" y="1905000"/>
            <a:ext cx="7807627" cy="4565352"/>
          </a:xfrm>
          <a:prstGeom prst="rect">
            <a:avLst/>
          </a:prstGeom>
        </p:spPr>
        <p:txBody>
          <a:bodyPr wrap="square">
            <a:spAutoFit/>
          </a:bodyPr>
          <a:lstStyle/>
          <a:p>
            <a:pPr>
              <a:spcBef>
                <a:spcPts val="844"/>
              </a:spcBef>
              <a:spcAft>
                <a:spcPts val="844"/>
              </a:spcAft>
            </a:pPr>
            <a:r>
              <a:rPr lang="en-CA" sz="2800" b="1" dirty="0">
                <a:latin typeface="Cambria" panose="02040503050406030204" pitchFamily="18" charset="0"/>
                <a:cs typeface="Arial" panose="020B0604020202020204" pitchFamily="34" charset="0"/>
              </a:rPr>
              <a:t>Policies</a:t>
            </a:r>
            <a:r>
              <a:rPr lang="en-CA" sz="2800" dirty="0">
                <a:latin typeface="Cambria" panose="02040503050406030204" pitchFamily="18" charset="0"/>
                <a:cs typeface="Arial" panose="020B0604020202020204" pitchFamily="34" charset="0"/>
              </a:rPr>
              <a:t>, </a:t>
            </a:r>
            <a:r>
              <a:rPr lang="en-CA" sz="2800" b="1" dirty="0">
                <a:latin typeface="Cambria" panose="02040503050406030204" pitchFamily="18" charset="0"/>
                <a:cs typeface="Arial" panose="020B0604020202020204" pitchFamily="34" charset="0"/>
              </a:rPr>
              <a:t>guidelines</a:t>
            </a:r>
            <a:r>
              <a:rPr lang="en-CA" sz="2800" dirty="0">
                <a:latin typeface="Cambria" panose="02040503050406030204" pitchFamily="18" charset="0"/>
                <a:cs typeface="Arial" panose="020B0604020202020204" pitchFamily="34" charset="0"/>
              </a:rPr>
              <a:t> and </a:t>
            </a:r>
            <a:r>
              <a:rPr lang="en-CA" sz="2800" b="1" dirty="0">
                <a:latin typeface="Cambria" panose="02040503050406030204" pitchFamily="18" charset="0"/>
                <a:cs typeface="Arial" panose="020B0604020202020204" pitchFamily="34" charset="0"/>
              </a:rPr>
              <a:t>guidance</a:t>
            </a:r>
            <a:r>
              <a:rPr lang="en-CA" sz="2800" dirty="0">
                <a:latin typeface="Cambria" panose="02040503050406030204" pitchFamily="18" charset="0"/>
                <a:cs typeface="Arial" panose="020B0604020202020204" pitchFamily="34" charset="0"/>
              </a:rPr>
              <a:t> for M&amp;E </a:t>
            </a:r>
          </a:p>
          <a:p>
            <a:pPr>
              <a:spcBef>
                <a:spcPts val="844"/>
              </a:spcBef>
              <a:spcAft>
                <a:spcPts val="844"/>
              </a:spcAft>
            </a:pPr>
            <a:r>
              <a:rPr lang="en-CA" sz="2800" b="1" dirty="0">
                <a:latin typeface="Cambria" panose="02040503050406030204" pitchFamily="18" charset="0"/>
                <a:cs typeface="Arial" panose="020B0604020202020204" pitchFamily="34" charset="0"/>
              </a:rPr>
              <a:t>Performance frameworks</a:t>
            </a:r>
            <a:r>
              <a:rPr lang="en-CA" sz="2800" dirty="0">
                <a:latin typeface="Cambria" panose="02040503050406030204" pitchFamily="18" charset="0"/>
                <a:cs typeface="Arial" panose="020B0604020202020204" pitchFamily="34" charset="0"/>
              </a:rPr>
              <a:t> and </a:t>
            </a:r>
            <a:r>
              <a:rPr lang="en-CA" sz="2800" b="1" dirty="0">
                <a:latin typeface="Cambria" panose="02040503050406030204" pitchFamily="18" charset="0"/>
                <a:cs typeface="Arial" panose="020B0604020202020204" pitchFamily="34" charset="0"/>
              </a:rPr>
              <a:t>KPIs</a:t>
            </a:r>
          </a:p>
          <a:p>
            <a:pPr>
              <a:spcBef>
                <a:spcPts val="844"/>
              </a:spcBef>
              <a:spcAft>
                <a:spcPts val="844"/>
              </a:spcAft>
            </a:pPr>
            <a:r>
              <a:rPr lang="en-CA" sz="2800" b="1" dirty="0">
                <a:latin typeface="Cambria" panose="02040503050406030204" pitchFamily="18" charset="0"/>
                <a:cs typeface="Arial" panose="020B0604020202020204" pitchFamily="34" charset="0"/>
              </a:rPr>
              <a:t>Performance measurements</a:t>
            </a:r>
            <a:r>
              <a:rPr lang="en-CA" sz="2800" dirty="0">
                <a:latin typeface="Cambria" panose="02040503050406030204" pitchFamily="18" charset="0"/>
                <a:cs typeface="Arial" panose="020B0604020202020204" pitchFamily="34" charset="0"/>
              </a:rPr>
              <a:t> and </a:t>
            </a:r>
            <a:r>
              <a:rPr lang="en-CA" sz="2800" b="1" dirty="0">
                <a:latin typeface="Cambria" panose="02040503050406030204" pitchFamily="18" charset="0"/>
                <a:cs typeface="Arial" panose="020B0604020202020204" pitchFamily="34" charset="0"/>
              </a:rPr>
              <a:t>data development strategy</a:t>
            </a:r>
          </a:p>
          <a:p>
            <a:pPr>
              <a:spcBef>
                <a:spcPts val="844"/>
              </a:spcBef>
              <a:spcAft>
                <a:spcPts val="844"/>
              </a:spcAft>
            </a:pPr>
            <a:r>
              <a:rPr lang="en-CA" sz="2800" b="1" dirty="0">
                <a:latin typeface="Cambria" panose="02040503050406030204" pitchFamily="18" charset="0"/>
                <a:cs typeface="Arial" panose="020B0604020202020204" pitchFamily="34" charset="0"/>
              </a:rPr>
              <a:t>Institutional arrangements</a:t>
            </a:r>
          </a:p>
          <a:p>
            <a:pPr>
              <a:spcBef>
                <a:spcPts val="844"/>
              </a:spcBef>
              <a:spcAft>
                <a:spcPts val="844"/>
              </a:spcAft>
            </a:pPr>
            <a:r>
              <a:rPr lang="en-CA" sz="2800" b="1" dirty="0">
                <a:latin typeface="Cambria" panose="02040503050406030204" pitchFamily="18" charset="0"/>
                <a:cs typeface="Arial" panose="020B0604020202020204" pitchFamily="34" charset="0"/>
              </a:rPr>
              <a:t>Training strategy</a:t>
            </a:r>
          </a:p>
          <a:p>
            <a:pPr>
              <a:spcBef>
                <a:spcPts val="844"/>
              </a:spcBef>
              <a:spcAft>
                <a:spcPts val="844"/>
              </a:spcAft>
            </a:pPr>
            <a:r>
              <a:rPr lang="en-CA" sz="2800" b="1" dirty="0">
                <a:latin typeface="Cambria" panose="02040503050406030204" pitchFamily="18" charset="0"/>
                <a:cs typeface="Arial" panose="020B0604020202020204" pitchFamily="34" charset="0"/>
              </a:rPr>
              <a:t>Monitoring</a:t>
            </a:r>
            <a:r>
              <a:rPr lang="en-CA" sz="2800" dirty="0">
                <a:latin typeface="Cambria" panose="02040503050406030204" pitchFamily="18" charset="0"/>
                <a:cs typeface="Arial" panose="020B0604020202020204" pitchFamily="34" charset="0"/>
              </a:rPr>
              <a:t> of the strategy of M&amp;E development and oversight over the quality of M&amp;E</a:t>
            </a:r>
            <a:endParaRPr lang="en-GB" sz="2800" dirty="0">
              <a:latin typeface="Cambria" panose="02040503050406030204" pitchFamily="18" charset="0"/>
              <a:cs typeface="Arial" panose="020B0604020202020204" pitchFamily="34" charset="0"/>
            </a:endParaRPr>
          </a:p>
        </p:txBody>
      </p:sp>
      <p:sp>
        <p:nvSpPr>
          <p:cNvPr id="4" name="Rectangle 3"/>
          <p:cNvSpPr/>
          <p:nvPr/>
        </p:nvSpPr>
        <p:spPr>
          <a:xfrm>
            <a:off x="6151826" y="6576499"/>
            <a:ext cx="2715680" cy="308674"/>
          </a:xfrm>
          <a:prstGeom prst="rect">
            <a:avLst/>
          </a:prstGeom>
        </p:spPr>
        <p:txBody>
          <a:bodyPr wrap="none">
            <a:spAutoFit/>
          </a:bodyPr>
          <a:lstStyle/>
          <a:p>
            <a:r>
              <a:rPr lang="en-GB" sz="1406" dirty="0">
                <a:solidFill>
                  <a:schemeClr val="bg1"/>
                </a:solidFill>
                <a:cs typeface="Arial" panose="020B0604020202020204" pitchFamily="34" charset="0"/>
              </a:rPr>
              <a:t>Source: UNEG, NECD: Practical tips</a:t>
            </a:r>
          </a:p>
        </p:txBody>
      </p:sp>
      <p:sp>
        <p:nvSpPr>
          <p:cNvPr id="5" name="Rectangle 4"/>
          <p:cNvSpPr/>
          <p:nvPr/>
        </p:nvSpPr>
        <p:spPr>
          <a:xfrm>
            <a:off x="3081106" y="267771"/>
            <a:ext cx="3049040" cy="525208"/>
          </a:xfrm>
          <a:prstGeom prst="rect">
            <a:avLst/>
          </a:prstGeom>
        </p:spPr>
        <p:txBody>
          <a:bodyPr wrap="none">
            <a:spAutoFit/>
          </a:bodyPr>
          <a:lstStyle/>
          <a:p>
            <a:r>
              <a:rPr lang="en-CA" sz="2800" b="1" kern="0" dirty="0">
                <a:solidFill>
                  <a:srgbClr val="0099FF"/>
                </a:solidFill>
                <a:latin typeface="Cambria" panose="02040503050406030204" pitchFamily="18" charset="0"/>
                <a:ea typeface="Lato" pitchFamily="34" charset="0"/>
                <a:cs typeface="Arial" pitchFamily="34" charset="0"/>
              </a:rPr>
              <a:t>❸ </a:t>
            </a:r>
            <a:r>
              <a:rPr lang="fr-CH" sz="2800" b="1" dirty="0">
                <a:solidFill>
                  <a:srgbClr val="0099FF"/>
                </a:solidFill>
                <a:latin typeface="Cambria" panose="02040503050406030204" pitchFamily="18" charset="0"/>
                <a:cs typeface="Arial" panose="020B0604020202020204" pitchFamily="34" charset="0"/>
              </a:rPr>
              <a:t>Infrastructure</a:t>
            </a:r>
            <a:endParaRPr lang="en-GB" sz="2800" b="1" dirty="0">
              <a:solidFill>
                <a:srgbClr val="0099FF"/>
              </a:solidFill>
              <a:latin typeface="Cambria" panose="02040503050406030204" pitchFamily="18" charset="0"/>
              <a:cs typeface="Arial" panose="020B0604020202020204" pitchFamily="34" charset="0"/>
            </a:endParaRPr>
          </a:p>
        </p:txBody>
      </p:sp>
    </p:spTree>
    <p:extLst>
      <p:ext uri="{BB962C8B-B14F-4D97-AF65-F5344CB8AC3E}">
        <p14:creationId xmlns:p14="http://schemas.microsoft.com/office/powerpoint/2010/main" val="251560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nSpc>
                <a:spcPts val="3000"/>
              </a:lnSpc>
            </a:pPr>
            <a:r>
              <a:rPr lang="en-US" sz="2800" dirty="0" smtClean="0"/>
              <a:t>Conclusions: </a:t>
            </a:r>
            <a:r>
              <a:rPr lang="en-US" sz="2800" dirty="0"/>
              <a:t>evaluation can contribute to strengthening delivery of the 2030 </a:t>
            </a:r>
            <a:r>
              <a:rPr lang="en-US" sz="2800" dirty="0" smtClean="0"/>
              <a:t>agenda. How?</a:t>
            </a:r>
            <a:endParaRPr lang="en-US" sz="2800" dirty="0"/>
          </a:p>
        </p:txBody>
      </p:sp>
      <p:sp>
        <p:nvSpPr>
          <p:cNvPr id="3" name="Content Placeholder 2"/>
          <p:cNvSpPr>
            <a:spLocks noGrp="1"/>
          </p:cNvSpPr>
          <p:nvPr>
            <p:ph idx="1"/>
          </p:nvPr>
        </p:nvSpPr>
        <p:spPr>
          <a:xfrm>
            <a:off x="838200" y="997123"/>
            <a:ext cx="8229600" cy="5883275"/>
          </a:xfrm>
        </p:spPr>
        <p:txBody>
          <a:bodyPr>
            <a:noAutofit/>
          </a:bodyPr>
          <a:lstStyle/>
          <a:p>
            <a:pPr lvl="0"/>
            <a:r>
              <a:rPr lang="en-US" sz="2300" b="1" dirty="0" smtClean="0"/>
              <a:t>Being evaluation ready!</a:t>
            </a:r>
          </a:p>
          <a:p>
            <a:pPr lvl="0"/>
            <a:r>
              <a:rPr lang="en-US" sz="2300" b="1" dirty="0" smtClean="0"/>
              <a:t>Supporting </a:t>
            </a:r>
            <a:r>
              <a:rPr lang="en-US" sz="2300" b="1" dirty="0"/>
              <a:t>effective development through evaluation </a:t>
            </a:r>
          </a:p>
          <a:p>
            <a:pPr marL="356616" lvl="2" indent="0">
              <a:buNone/>
            </a:pPr>
            <a:r>
              <a:rPr lang="en-US" sz="2300" dirty="0"/>
              <a:t>To achieve Agenda 2030, we need to know </a:t>
            </a:r>
            <a:r>
              <a:rPr lang="en-US" sz="2300" b="1" dirty="0"/>
              <a:t>what works and why </a:t>
            </a:r>
            <a:r>
              <a:rPr lang="en-US" sz="2300" dirty="0"/>
              <a:t>– also, what doesn’t work and how to fix it. </a:t>
            </a:r>
          </a:p>
          <a:p>
            <a:pPr lvl="0"/>
            <a:r>
              <a:rPr lang="en-US" sz="2300" b="1" dirty="0"/>
              <a:t>Evaluation brings meaning to metrics </a:t>
            </a:r>
            <a:endParaRPr lang="en-US" sz="2300" dirty="0"/>
          </a:p>
          <a:p>
            <a:pPr marL="356616" lvl="2" indent="0">
              <a:buNone/>
            </a:pPr>
            <a:r>
              <a:rPr lang="en-US" sz="2300" dirty="0"/>
              <a:t>Statistics track what was achieved; evaluation can explain </a:t>
            </a:r>
            <a:r>
              <a:rPr lang="en-US" sz="2300" b="1" dirty="0"/>
              <a:t>how</a:t>
            </a:r>
            <a:r>
              <a:rPr lang="en-US" sz="2300" dirty="0"/>
              <a:t> and </a:t>
            </a:r>
            <a:r>
              <a:rPr lang="en-US" sz="2300" b="1" dirty="0"/>
              <a:t>why</a:t>
            </a:r>
            <a:r>
              <a:rPr lang="en-US" sz="2300" dirty="0"/>
              <a:t> these achievements were attained. </a:t>
            </a:r>
          </a:p>
          <a:p>
            <a:r>
              <a:rPr lang="en-US" sz="2300" b="1" dirty="0"/>
              <a:t>Empowering countries through evaluation </a:t>
            </a:r>
            <a:endParaRPr lang="en-US" sz="2300" dirty="0"/>
          </a:p>
          <a:p>
            <a:pPr marL="356616" lvl="2" indent="0">
              <a:buNone/>
            </a:pPr>
            <a:r>
              <a:rPr lang="en-US" sz="2300" dirty="0"/>
              <a:t>Supporting countries’ efforts to build their capacities to </a:t>
            </a:r>
            <a:r>
              <a:rPr lang="en-US" sz="2300" b="1" dirty="0"/>
              <a:t>demand and undertake high-quality evaluations</a:t>
            </a:r>
            <a:r>
              <a:rPr lang="en-US" sz="2300" dirty="0"/>
              <a:t>  and </a:t>
            </a:r>
            <a:r>
              <a:rPr lang="en-US" sz="2300" b="1" dirty="0"/>
              <a:t>use the evidence </a:t>
            </a:r>
            <a:r>
              <a:rPr lang="en-US" sz="2300" dirty="0"/>
              <a:t>generated. </a:t>
            </a:r>
          </a:p>
          <a:p>
            <a:r>
              <a:rPr lang="en-US" sz="2300" b="1" dirty="0"/>
              <a:t>Empowering people – including children and young people - through evaluation</a:t>
            </a:r>
          </a:p>
          <a:p>
            <a:pPr marL="356616" lvl="2" indent="0">
              <a:buNone/>
            </a:pPr>
            <a:r>
              <a:rPr lang="en-US" sz="2300" dirty="0"/>
              <a:t>Helping people understand how decisions and actions affect them and how to </a:t>
            </a:r>
            <a:r>
              <a:rPr lang="en-US" sz="2300" b="1" dirty="0"/>
              <a:t>participate in decision-making. </a:t>
            </a:r>
          </a:p>
          <a:p>
            <a:endParaRPr lang="en-US" sz="2300" dirty="0"/>
          </a:p>
        </p:txBody>
      </p:sp>
      <p:sp>
        <p:nvSpPr>
          <p:cNvPr id="4" name="Slide Number Placeholder 3"/>
          <p:cNvSpPr>
            <a:spLocks noGrp="1"/>
          </p:cNvSpPr>
          <p:nvPr>
            <p:ph type="sldNum" sz="quarter" idx="12"/>
          </p:nvPr>
        </p:nvSpPr>
        <p:spPr/>
        <p:txBody>
          <a:bodyPr/>
          <a:lstStyle/>
          <a:p>
            <a:fld id="{FED24BE9-C7E9-4F1F-AF5B-321061E51638}" type="slidenum">
              <a:rPr lang="en-US" smtClean="0"/>
              <a:t>25</a:t>
            </a:fld>
            <a:endParaRPr lang="en-US"/>
          </a:p>
        </p:txBody>
      </p:sp>
    </p:spTree>
    <p:extLst>
      <p:ext uri="{BB962C8B-B14F-4D97-AF65-F5344CB8AC3E}">
        <p14:creationId xmlns:p14="http://schemas.microsoft.com/office/powerpoint/2010/main" val="98776402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 name="CustomShape 2"/>
          <p:cNvSpPr/>
          <p:nvPr/>
        </p:nvSpPr>
        <p:spPr>
          <a:xfrm>
            <a:off x="3750926" y="1898572"/>
            <a:ext cx="2242256" cy="960258"/>
          </a:xfrm>
          <a:prstGeom prst="rect">
            <a:avLst/>
          </a:prstGeom>
          <a:solidFill>
            <a:srgbClr val="00ADEF"/>
          </a:solidFill>
          <a:ln w="12600">
            <a:noFill/>
          </a:ln>
        </p:spPr>
        <p:style>
          <a:lnRef idx="0">
            <a:scrgbClr r="0" g="0" b="0"/>
          </a:lnRef>
          <a:fillRef idx="0">
            <a:scrgbClr r="0" g="0" b="0"/>
          </a:fillRef>
          <a:effectRef idx="0">
            <a:scrgbClr r="0" g="0" b="0"/>
          </a:effectRef>
          <a:fontRef idx="minor"/>
        </p:style>
        <p:txBody>
          <a:bodyPr lIns="253156" tIns="253156" rIns="253156" bIns="253156" anchor="ctr"/>
          <a:lstStyle/>
          <a:p>
            <a:pPr>
              <a:lnSpc>
                <a:spcPct val="100000"/>
              </a:lnSpc>
            </a:pPr>
            <a:r>
              <a:rPr lang="en-CA" sz="2250" i="1" dirty="0">
                <a:solidFill>
                  <a:srgbClr val="FFFFFF"/>
                </a:solidFill>
                <a:latin typeface="Cambria" panose="02040503050406030204" pitchFamily="18" charset="0"/>
                <a:ea typeface="Helvetica Light"/>
              </a:rPr>
              <a:t>Leadership</a:t>
            </a:r>
            <a:endParaRPr lang="en-CA" sz="1125" b="1" dirty="0">
              <a:latin typeface="Cambria" panose="02040503050406030204" pitchFamily="18" charset="0"/>
            </a:endParaRPr>
          </a:p>
        </p:txBody>
      </p:sp>
      <p:sp>
        <p:nvSpPr>
          <p:cNvPr id="135" name="CustomShape 3"/>
          <p:cNvSpPr/>
          <p:nvPr/>
        </p:nvSpPr>
        <p:spPr>
          <a:xfrm>
            <a:off x="2423115" y="1898572"/>
            <a:ext cx="1277732" cy="960258"/>
          </a:xfrm>
          <a:prstGeom prst="rect">
            <a:avLst/>
          </a:prstGeom>
          <a:solidFill>
            <a:srgbClr val="ACC32B"/>
          </a:solidFill>
          <a:ln w="12600">
            <a:noFill/>
          </a:ln>
        </p:spPr>
        <p:style>
          <a:lnRef idx="0">
            <a:scrgbClr r="0" g="0" b="0"/>
          </a:lnRef>
          <a:fillRef idx="0">
            <a:scrgbClr r="0" g="0" b="0"/>
          </a:fillRef>
          <a:effectRef idx="0">
            <a:scrgbClr r="0" g="0" b="0"/>
          </a:effectRef>
          <a:fontRef idx="minor"/>
        </p:style>
        <p:txBody>
          <a:bodyPr lIns="253156" tIns="253156" rIns="253156" bIns="253156" anchor="ctr"/>
          <a:lstStyle/>
          <a:p>
            <a:pPr algn="ctr">
              <a:lnSpc>
                <a:spcPct val="100000"/>
              </a:lnSpc>
            </a:pPr>
            <a:r>
              <a:rPr lang="en-CA" sz="2250" i="1" dirty="0">
                <a:solidFill>
                  <a:srgbClr val="FFFFFF"/>
                </a:solidFill>
                <a:latin typeface="Cambria" panose="02040503050406030204" pitchFamily="18" charset="0"/>
                <a:ea typeface="Helvetica Light"/>
              </a:rPr>
              <a:t>Uses</a:t>
            </a:r>
            <a:endParaRPr lang="en-CA" sz="1125" b="1" dirty="0">
              <a:latin typeface="Cambria" panose="02040503050406030204" pitchFamily="18" charset="0"/>
            </a:endParaRPr>
          </a:p>
        </p:txBody>
      </p:sp>
      <p:sp>
        <p:nvSpPr>
          <p:cNvPr id="136" name="CustomShape 4"/>
          <p:cNvSpPr/>
          <p:nvPr/>
        </p:nvSpPr>
        <p:spPr>
          <a:xfrm>
            <a:off x="819726" y="1898572"/>
            <a:ext cx="1553310" cy="961865"/>
          </a:xfrm>
          <a:prstGeom prst="rect">
            <a:avLst/>
          </a:prstGeom>
          <a:solidFill>
            <a:srgbClr val="F7921C"/>
          </a:solidFill>
          <a:ln w="12600">
            <a:noFill/>
          </a:ln>
        </p:spPr>
        <p:style>
          <a:lnRef idx="0">
            <a:scrgbClr r="0" g="0" b="0"/>
          </a:lnRef>
          <a:fillRef idx="0">
            <a:scrgbClr r="0" g="0" b="0"/>
          </a:fillRef>
          <a:effectRef idx="0">
            <a:scrgbClr r="0" g="0" b="0"/>
          </a:effectRef>
          <a:fontRef idx="minor"/>
        </p:style>
        <p:txBody>
          <a:bodyPr lIns="253156" tIns="253156" rIns="253156" bIns="253156" anchor="ctr"/>
          <a:lstStyle/>
          <a:p>
            <a:pPr algn="ctr">
              <a:lnSpc>
                <a:spcPct val="100000"/>
              </a:lnSpc>
            </a:pPr>
            <a:r>
              <a:rPr lang="en-CA" sz="2250" i="1" dirty="0">
                <a:solidFill>
                  <a:srgbClr val="FFFFFF"/>
                </a:solidFill>
                <a:latin typeface="Cambria" panose="02040503050406030204" pitchFamily="18" charset="0"/>
                <a:ea typeface="Helvetica Light"/>
              </a:rPr>
              <a:t>Drivers</a:t>
            </a:r>
            <a:endParaRPr sz="774" dirty="0">
              <a:latin typeface="Cambria" panose="02040503050406030204" pitchFamily="18" charset="0"/>
            </a:endParaRPr>
          </a:p>
        </p:txBody>
      </p:sp>
      <p:sp>
        <p:nvSpPr>
          <p:cNvPr id="10" name="CustomShape 4"/>
          <p:cNvSpPr/>
          <p:nvPr/>
        </p:nvSpPr>
        <p:spPr>
          <a:xfrm>
            <a:off x="6043261" y="1898572"/>
            <a:ext cx="2342416" cy="960516"/>
          </a:xfrm>
          <a:prstGeom prst="rect">
            <a:avLst/>
          </a:prstGeom>
          <a:solidFill>
            <a:srgbClr val="F7921C"/>
          </a:solidFill>
          <a:ln w="12600">
            <a:noFill/>
          </a:ln>
        </p:spPr>
        <p:style>
          <a:lnRef idx="0">
            <a:scrgbClr r="0" g="0" b="0"/>
          </a:lnRef>
          <a:fillRef idx="0">
            <a:scrgbClr r="0" g="0" b="0"/>
          </a:fillRef>
          <a:effectRef idx="0">
            <a:scrgbClr r="0" g="0" b="0"/>
          </a:effectRef>
          <a:fontRef idx="minor"/>
        </p:style>
        <p:txBody>
          <a:bodyPr lIns="253156" tIns="253156" rIns="253156" bIns="253156" anchor="ctr"/>
          <a:lstStyle/>
          <a:p>
            <a:pPr algn="ctr">
              <a:lnSpc>
                <a:spcPct val="100000"/>
              </a:lnSpc>
            </a:pPr>
            <a:r>
              <a:rPr lang="en-CA" sz="2250" b="1" i="1" dirty="0">
                <a:solidFill>
                  <a:srgbClr val="FFFFFF"/>
                </a:solidFill>
                <a:latin typeface="Cambria" panose="02040503050406030204" pitchFamily="18" charset="0"/>
                <a:ea typeface="Helvetica Light"/>
              </a:rPr>
              <a:t>Commitment</a:t>
            </a:r>
            <a:endParaRPr sz="1266" b="1" dirty="0">
              <a:latin typeface="Cambria" panose="02040503050406030204" pitchFamily="18" charset="0"/>
            </a:endParaRPr>
          </a:p>
        </p:txBody>
      </p:sp>
      <p:sp>
        <p:nvSpPr>
          <p:cNvPr id="16" name="CustomShape 2"/>
          <p:cNvSpPr/>
          <p:nvPr/>
        </p:nvSpPr>
        <p:spPr>
          <a:xfrm>
            <a:off x="3111904" y="2925995"/>
            <a:ext cx="2625002" cy="984627"/>
          </a:xfrm>
          <a:prstGeom prst="rect">
            <a:avLst/>
          </a:prstGeom>
          <a:solidFill>
            <a:srgbClr val="00ADEF"/>
          </a:solidFill>
          <a:ln w="12600">
            <a:noFill/>
          </a:ln>
        </p:spPr>
        <p:style>
          <a:lnRef idx="0">
            <a:scrgbClr r="0" g="0" b="0"/>
          </a:lnRef>
          <a:fillRef idx="0">
            <a:scrgbClr r="0" g="0" b="0"/>
          </a:fillRef>
          <a:effectRef idx="0">
            <a:scrgbClr r="0" g="0" b="0"/>
          </a:effectRef>
          <a:fontRef idx="minor"/>
        </p:style>
        <p:txBody>
          <a:bodyPr lIns="253156" tIns="253156" rIns="253156" bIns="253156" anchor="ctr"/>
          <a:lstStyle/>
          <a:p>
            <a:pPr algn="ctr">
              <a:lnSpc>
                <a:spcPct val="100000"/>
              </a:lnSpc>
            </a:pPr>
            <a:r>
              <a:rPr lang="en-CA" sz="2250" i="1" dirty="0">
                <a:solidFill>
                  <a:srgbClr val="FFFFFF"/>
                </a:solidFill>
                <a:latin typeface="Cambria" panose="02040503050406030204" pitchFamily="18" charset="0"/>
                <a:ea typeface="Helvetica Light"/>
              </a:rPr>
              <a:t>Accountability</a:t>
            </a:r>
            <a:endParaRPr lang="en-CA" sz="1125" b="1" dirty="0">
              <a:latin typeface="Cambria" panose="02040503050406030204" pitchFamily="18" charset="0"/>
            </a:endParaRPr>
          </a:p>
        </p:txBody>
      </p:sp>
      <p:sp>
        <p:nvSpPr>
          <p:cNvPr id="17" name="CustomShape 3"/>
          <p:cNvSpPr/>
          <p:nvPr/>
        </p:nvSpPr>
        <p:spPr>
          <a:xfrm>
            <a:off x="819726" y="2927601"/>
            <a:ext cx="2226945" cy="983020"/>
          </a:xfrm>
          <a:prstGeom prst="rect">
            <a:avLst/>
          </a:prstGeom>
          <a:solidFill>
            <a:srgbClr val="ACC32B"/>
          </a:solidFill>
          <a:ln w="12600">
            <a:noFill/>
          </a:ln>
        </p:spPr>
        <p:style>
          <a:lnRef idx="0">
            <a:scrgbClr r="0" g="0" b="0"/>
          </a:lnRef>
          <a:fillRef idx="0">
            <a:scrgbClr r="0" g="0" b="0"/>
          </a:fillRef>
          <a:effectRef idx="0">
            <a:scrgbClr r="0" g="0" b="0"/>
          </a:effectRef>
          <a:fontRef idx="minor"/>
        </p:style>
        <p:txBody>
          <a:bodyPr lIns="253156" tIns="253156" rIns="253156" bIns="253156" anchor="ctr"/>
          <a:lstStyle/>
          <a:p>
            <a:pPr algn="ctr">
              <a:lnSpc>
                <a:spcPct val="100000"/>
              </a:lnSpc>
            </a:pPr>
            <a:r>
              <a:rPr lang="en-CA" sz="2250" i="1" dirty="0">
                <a:solidFill>
                  <a:srgbClr val="FFFFFF"/>
                </a:solidFill>
                <a:latin typeface="Cambria" panose="02040503050406030204" pitchFamily="18" charset="0"/>
              </a:rPr>
              <a:t>Resourcing</a:t>
            </a:r>
            <a:endParaRPr lang="en-CA" sz="1125" b="1" dirty="0">
              <a:latin typeface="Cambria" panose="02040503050406030204" pitchFamily="18" charset="0"/>
            </a:endParaRPr>
          </a:p>
        </p:txBody>
      </p:sp>
      <p:sp>
        <p:nvSpPr>
          <p:cNvPr id="18" name="CustomShape 4"/>
          <p:cNvSpPr/>
          <p:nvPr/>
        </p:nvSpPr>
        <p:spPr>
          <a:xfrm>
            <a:off x="5802138" y="2927602"/>
            <a:ext cx="2583538" cy="983019"/>
          </a:xfrm>
          <a:prstGeom prst="rect">
            <a:avLst/>
          </a:prstGeom>
          <a:solidFill>
            <a:srgbClr val="F7921C"/>
          </a:solidFill>
          <a:ln w="12600">
            <a:noFill/>
          </a:ln>
        </p:spPr>
        <p:style>
          <a:lnRef idx="0">
            <a:scrgbClr r="0" g="0" b="0"/>
          </a:lnRef>
          <a:fillRef idx="0">
            <a:scrgbClr r="0" g="0" b="0"/>
          </a:fillRef>
          <a:effectRef idx="0">
            <a:scrgbClr r="0" g="0" b="0"/>
          </a:effectRef>
          <a:fontRef idx="minor"/>
        </p:style>
        <p:txBody>
          <a:bodyPr lIns="253156" tIns="253156" rIns="253156" bIns="253156" anchor="ctr"/>
          <a:lstStyle/>
          <a:p>
            <a:pPr algn="ctr">
              <a:lnSpc>
                <a:spcPct val="100000"/>
              </a:lnSpc>
            </a:pPr>
            <a:r>
              <a:rPr lang="en-CA" sz="2250" b="1" i="1" dirty="0">
                <a:solidFill>
                  <a:srgbClr val="FFFFFF"/>
                </a:solidFill>
                <a:latin typeface="Cambria" panose="02040503050406030204" pitchFamily="18" charset="0"/>
                <a:ea typeface="Helvetica Light"/>
              </a:rPr>
              <a:t>Technical capacity</a:t>
            </a:r>
            <a:endParaRPr sz="1125" b="1" dirty="0">
              <a:latin typeface="Cambria" panose="02040503050406030204" pitchFamily="18" charset="0"/>
            </a:endParaRPr>
          </a:p>
        </p:txBody>
      </p:sp>
      <p:sp>
        <p:nvSpPr>
          <p:cNvPr id="19" name="CustomShape 3"/>
          <p:cNvSpPr/>
          <p:nvPr/>
        </p:nvSpPr>
        <p:spPr>
          <a:xfrm>
            <a:off x="3359564" y="3972267"/>
            <a:ext cx="5026112" cy="971802"/>
          </a:xfrm>
          <a:prstGeom prst="rect">
            <a:avLst/>
          </a:prstGeom>
          <a:solidFill>
            <a:srgbClr val="ACC32B"/>
          </a:solidFill>
          <a:ln w="12600">
            <a:noFill/>
          </a:ln>
        </p:spPr>
        <p:style>
          <a:lnRef idx="0">
            <a:scrgbClr r="0" g="0" b="0"/>
          </a:lnRef>
          <a:fillRef idx="0">
            <a:scrgbClr r="0" g="0" b="0"/>
          </a:fillRef>
          <a:effectRef idx="0">
            <a:scrgbClr r="0" g="0" b="0"/>
          </a:effectRef>
          <a:fontRef idx="minor"/>
        </p:style>
        <p:txBody>
          <a:bodyPr lIns="253156" tIns="253156" rIns="253156" bIns="253156" anchor="ctr"/>
          <a:lstStyle/>
          <a:p>
            <a:pPr algn="ctr">
              <a:lnSpc>
                <a:spcPct val="100000"/>
              </a:lnSpc>
            </a:pPr>
            <a:r>
              <a:rPr lang="en-CA" sz="1969" b="1" i="1" dirty="0">
                <a:solidFill>
                  <a:srgbClr val="FFFFFF"/>
                </a:solidFill>
                <a:latin typeface="Cambria" panose="02040503050406030204" pitchFamily="18" charset="0"/>
              </a:rPr>
              <a:t>Infrastructure to use M&amp;E information</a:t>
            </a:r>
            <a:endParaRPr lang="en-CA" sz="844" b="1" dirty="0">
              <a:latin typeface="Cambria" panose="02040503050406030204" pitchFamily="18" charset="0"/>
            </a:endParaRPr>
          </a:p>
        </p:txBody>
      </p:sp>
      <p:sp>
        <p:nvSpPr>
          <p:cNvPr id="20" name="CustomShape 2"/>
          <p:cNvSpPr/>
          <p:nvPr/>
        </p:nvSpPr>
        <p:spPr>
          <a:xfrm>
            <a:off x="819726" y="3977786"/>
            <a:ext cx="2489916" cy="966283"/>
          </a:xfrm>
          <a:prstGeom prst="rect">
            <a:avLst/>
          </a:prstGeom>
          <a:solidFill>
            <a:srgbClr val="00ADEF"/>
          </a:solidFill>
          <a:ln w="12600">
            <a:noFill/>
          </a:ln>
        </p:spPr>
        <p:style>
          <a:lnRef idx="0">
            <a:scrgbClr r="0" g="0" b="0"/>
          </a:lnRef>
          <a:fillRef idx="0">
            <a:scrgbClr r="0" g="0" b="0"/>
          </a:fillRef>
          <a:effectRef idx="0">
            <a:scrgbClr r="0" g="0" b="0"/>
          </a:effectRef>
          <a:fontRef idx="minor"/>
        </p:style>
        <p:txBody>
          <a:bodyPr lIns="253156" tIns="253156" rIns="253156" bIns="253156" anchor="ctr"/>
          <a:lstStyle/>
          <a:p>
            <a:pPr algn="ctr">
              <a:lnSpc>
                <a:spcPct val="100000"/>
              </a:lnSpc>
            </a:pPr>
            <a:r>
              <a:rPr lang="en-CA" sz="2250" i="1" dirty="0">
                <a:solidFill>
                  <a:srgbClr val="FFFFFF"/>
                </a:solidFill>
                <a:latin typeface="Cambria" panose="02040503050406030204" pitchFamily="18" charset="0"/>
                <a:ea typeface="Helvetica Light"/>
              </a:rPr>
              <a:t>Infrastructure</a:t>
            </a:r>
            <a:endParaRPr lang="en-CA" sz="1125" b="1" dirty="0">
              <a:latin typeface="Cambria" panose="02040503050406030204" pitchFamily="18" charset="0"/>
            </a:endParaRPr>
          </a:p>
        </p:txBody>
      </p:sp>
      <p:sp>
        <p:nvSpPr>
          <p:cNvPr id="22" name="CustomShape 4"/>
          <p:cNvSpPr/>
          <p:nvPr/>
        </p:nvSpPr>
        <p:spPr>
          <a:xfrm>
            <a:off x="819726" y="5012659"/>
            <a:ext cx="1844354" cy="962193"/>
          </a:xfrm>
          <a:prstGeom prst="rect">
            <a:avLst/>
          </a:prstGeom>
          <a:solidFill>
            <a:srgbClr val="F7921C"/>
          </a:solidFill>
          <a:ln w="12600">
            <a:noFill/>
          </a:ln>
        </p:spPr>
        <p:style>
          <a:lnRef idx="0">
            <a:scrgbClr r="0" g="0" b="0"/>
          </a:lnRef>
          <a:fillRef idx="0">
            <a:scrgbClr r="0" g="0" b="0"/>
          </a:fillRef>
          <a:effectRef idx="0">
            <a:scrgbClr r="0" g="0" b="0"/>
          </a:effectRef>
          <a:fontRef idx="minor"/>
        </p:style>
        <p:txBody>
          <a:bodyPr lIns="253156" tIns="253156" rIns="253156" bIns="253156" anchor="ctr"/>
          <a:lstStyle/>
          <a:p>
            <a:pPr algn="ctr">
              <a:lnSpc>
                <a:spcPct val="100000"/>
              </a:lnSpc>
            </a:pPr>
            <a:r>
              <a:rPr lang="en-CA" sz="2250" i="1" dirty="0">
                <a:solidFill>
                  <a:srgbClr val="FFFFFF"/>
                </a:solidFill>
                <a:latin typeface="Cambria" panose="02040503050406030204" pitchFamily="18" charset="0"/>
                <a:ea typeface="Helvetica Light"/>
              </a:rPr>
              <a:t>Oversight</a:t>
            </a:r>
            <a:endParaRPr sz="1125" dirty="0">
              <a:latin typeface="Cambria" panose="02040503050406030204" pitchFamily="18" charset="0"/>
            </a:endParaRPr>
          </a:p>
        </p:txBody>
      </p:sp>
      <p:sp>
        <p:nvSpPr>
          <p:cNvPr id="23" name="CustomShape 2"/>
          <p:cNvSpPr/>
          <p:nvPr/>
        </p:nvSpPr>
        <p:spPr>
          <a:xfrm>
            <a:off x="5696070" y="5012660"/>
            <a:ext cx="2689606" cy="962193"/>
          </a:xfrm>
          <a:prstGeom prst="rect">
            <a:avLst/>
          </a:prstGeom>
          <a:solidFill>
            <a:srgbClr val="00ADEF"/>
          </a:solidFill>
          <a:ln w="12600">
            <a:noFill/>
          </a:ln>
        </p:spPr>
        <p:style>
          <a:lnRef idx="0">
            <a:scrgbClr r="0" g="0" b="0"/>
          </a:lnRef>
          <a:fillRef idx="0">
            <a:scrgbClr r="0" g="0" b="0"/>
          </a:fillRef>
          <a:effectRef idx="0">
            <a:scrgbClr r="0" g="0" b="0"/>
          </a:effectRef>
          <a:fontRef idx="minor"/>
        </p:style>
        <p:txBody>
          <a:bodyPr lIns="253156" tIns="253156" rIns="253156" bIns="253156" anchor="ctr"/>
          <a:lstStyle/>
          <a:p>
            <a:pPr algn="ctr">
              <a:lnSpc>
                <a:spcPct val="100000"/>
              </a:lnSpc>
            </a:pPr>
            <a:r>
              <a:rPr lang="en-CA" sz="2250" b="1" i="1" dirty="0">
                <a:solidFill>
                  <a:srgbClr val="FFFFFF"/>
                </a:solidFill>
                <a:latin typeface="Cambria" panose="02040503050406030204" pitchFamily="18" charset="0"/>
                <a:ea typeface="Helvetica Light"/>
              </a:rPr>
              <a:t>Sustainability</a:t>
            </a:r>
            <a:endParaRPr lang="en-CA" sz="1125" b="1" dirty="0">
              <a:latin typeface="Cambria" panose="02040503050406030204" pitchFamily="18" charset="0"/>
            </a:endParaRPr>
          </a:p>
        </p:txBody>
      </p:sp>
      <p:sp>
        <p:nvSpPr>
          <p:cNvPr id="24" name="CustomShape 3"/>
          <p:cNvSpPr/>
          <p:nvPr/>
        </p:nvSpPr>
        <p:spPr>
          <a:xfrm>
            <a:off x="2736479" y="5012660"/>
            <a:ext cx="2887193" cy="962193"/>
          </a:xfrm>
          <a:prstGeom prst="rect">
            <a:avLst/>
          </a:prstGeom>
          <a:solidFill>
            <a:srgbClr val="ACC32B"/>
          </a:solidFill>
          <a:ln w="12600">
            <a:noFill/>
          </a:ln>
        </p:spPr>
        <p:style>
          <a:lnRef idx="0">
            <a:scrgbClr r="0" g="0" b="0"/>
          </a:lnRef>
          <a:fillRef idx="0">
            <a:scrgbClr r="0" g="0" b="0"/>
          </a:fillRef>
          <a:effectRef idx="0">
            <a:scrgbClr r="0" g="0" b="0"/>
          </a:effectRef>
          <a:fontRef idx="minor"/>
        </p:style>
        <p:txBody>
          <a:bodyPr lIns="253156" tIns="253156" rIns="253156" bIns="253156" anchor="ctr"/>
          <a:lstStyle/>
          <a:p>
            <a:pPr algn="ctr">
              <a:lnSpc>
                <a:spcPct val="100000"/>
              </a:lnSpc>
            </a:pPr>
            <a:r>
              <a:rPr lang="en-CA" sz="2250" i="1" dirty="0">
                <a:solidFill>
                  <a:srgbClr val="FFFFFF"/>
                </a:solidFill>
                <a:latin typeface="Cambria" panose="02040503050406030204" pitchFamily="18" charset="0"/>
              </a:rPr>
              <a:t>Values and ethics</a:t>
            </a:r>
            <a:endParaRPr lang="en-CA" sz="984" b="1" dirty="0">
              <a:latin typeface="Cambria" panose="02040503050406030204" pitchFamily="18" charset="0"/>
            </a:endParaRPr>
          </a:p>
        </p:txBody>
      </p:sp>
      <p:sp>
        <p:nvSpPr>
          <p:cNvPr id="6" name="Title 5"/>
          <p:cNvSpPr>
            <a:spLocks noGrp="1"/>
          </p:cNvSpPr>
          <p:nvPr>
            <p:ph type="title"/>
          </p:nvPr>
        </p:nvSpPr>
        <p:spPr/>
        <p:txBody>
          <a:bodyPr>
            <a:normAutofit/>
          </a:bodyPr>
          <a:lstStyle/>
          <a:p>
            <a:r>
              <a:rPr lang="en-CA" dirty="0"/>
              <a:t>C</a:t>
            </a:r>
            <a:r>
              <a:rPr lang="en-CA" dirty="0" smtClean="0"/>
              <a:t>ritical </a:t>
            </a:r>
            <a:r>
              <a:rPr lang="en-CA" dirty="0"/>
              <a:t>success </a:t>
            </a:r>
            <a:r>
              <a:rPr lang="en-CA" dirty="0" smtClean="0"/>
              <a:t>factors:</a:t>
            </a:r>
            <a:endParaRPr lang="en-US" dirty="0"/>
          </a:p>
        </p:txBody>
      </p:sp>
    </p:spTree>
    <p:extLst>
      <p:ext uri="{BB962C8B-B14F-4D97-AF65-F5344CB8AC3E}">
        <p14:creationId xmlns:p14="http://schemas.microsoft.com/office/powerpoint/2010/main" val="39219586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9"/>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2"/>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4"/>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 grpId="0" animBg="1"/>
      <p:bldP spid="135" grpId="0" animBg="1"/>
      <p:bldP spid="136" grpId="0" animBg="1"/>
      <p:bldP spid="10" grpId="0" animBg="1"/>
      <p:bldP spid="16" grpId="0" animBg="1"/>
      <p:bldP spid="17" grpId="0" animBg="1"/>
      <p:bldP spid="18" grpId="0" animBg="1"/>
      <p:bldP spid="19" grpId="0" animBg="1"/>
      <p:bldP spid="20" grpId="0" animBg="1"/>
      <p:bldP spid="22" grpId="0" animBg="1"/>
      <p:bldP spid="23" grpId="0" animBg="1"/>
      <p:bldP spid="2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hape 46"/>
          <p:cNvSpPr/>
          <p:nvPr/>
        </p:nvSpPr>
        <p:spPr>
          <a:xfrm>
            <a:off x="734769" y="3508638"/>
            <a:ext cx="7624226" cy="461790"/>
          </a:xfrm>
          <a:prstGeom prst="rect">
            <a:avLst/>
          </a:prstGeom>
          <a:ln w="12700">
            <a:miter lim="400000"/>
          </a:ln>
          <a:extLst>
            <a:ext uri="{C572A759-6A51-4108-AA02-DFA0A04FC94B}">
              <ma14:wrappingTextBoxFlag xmlns="" xmlns:ma14="http://schemas.microsoft.com/office/mac/drawingml/2011/main" val="1"/>
            </a:ext>
          </a:extLst>
        </p:spPr>
        <p:txBody>
          <a:bodyPr wrap="square" lIns="35717" tIns="35717" rIns="35717" bIns="35717" anchor="ctr">
            <a:spAutoFit/>
          </a:bodyPr>
          <a:lstStyle>
            <a:lvl1pPr algn="l">
              <a:defRPr sz="4800" b="1">
                <a:solidFill>
                  <a:srgbClr val="1975BC"/>
                </a:solidFill>
                <a:latin typeface="Avenir Book"/>
                <a:ea typeface="Avenir Book"/>
                <a:cs typeface="Avenir Book"/>
                <a:sym typeface="Avenir Book"/>
              </a:defRPr>
            </a:lvl1pPr>
          </a:lstStyle>
          <a:p>
            <a:pPr algn="ctr" defTabSz="643006">
              <a:defRPr sz="1800" b="0">
                <a:solidFill>
                  <a:srgbClr val="000000"/>
                </a:solidFill>
              </a:defRPr>
            </a:pPr>
            <a:endParaRPr lang="en-GB" sz="2532" b="0" kern="0" dirty="0">
              <a:solidFill>
                <a:srgbClr val="1A75BC"/>
              </a:solidFill>
              <a:latin typeface="Arial" pitchFamily="34" charset="0"/>
              <a:cs typeface="Corbel"/>
            </a:endParaRPr>
          </a:p>
        </p:txBody>
      </p:sp>
      <p:graphicFrame>
        <p:nvGraphicFramePr>
          <p:cNvPr id="6" name="Diagram 5"/>
          <p:cNvGraphicFramePr/>
          <p:nvPr>
            <p:extLst/>
          </p:nvPr>
        </p:nvGraphicFramePr>
        <p:xfrm>
          <a:off x="410881" y="1659549"/>
          <a:ext cx="8809319" cy="494222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p:cNvSpPr>
            <a:spLocks noGrp="1"/>
          </p:cNvSpPr>
          <p:nvPr>
            <p:ph type="title"/>
          </p:nvPr>
        </p:nvSpPr>
        <p:spPr>
          <a:xfrm>
            <a:off x="609600" y="158144"/>
            <a:ext cx="8444345" cy="680056"/>
          </a:xfrm>
        </p:spPr>
        <p:txBody>
          <a:bodyPr/>
          <a:lstStyle/>
          <a:p>
            <a:r>
              <a:rPr lang="en-US" dirty="0" smtClean="0"/>
              <a:t>What is different?</a:t>
            </a:r>
            <a:endParaRPr lang="en-US" dirty="0"/>
          </a:p>
        </p:txBody>
      </p:sp>
    </p:spTree>
    <p:extLst>
      <p:ext uri="{BB962C8B-B14F-4D97-AF65-F5344CB8AC3E}">
        <p14:creationId xmlns:p14="http://schemas.microsoft.com/office/powerpoint/2010/main" val="42831084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p:cNvSpPr>
            <a:spLocks noGrp="1"/>
          </p:cNvSpPr>
          <p:nvPr>
            <p:ph type="title"/>
          </p:nvPr>
        </p:nvSpPr>
        <p:spPr>
          <a:xfrm>
            <a:off x="623454" y="25402"/>
            <a:ext cx="8444345" cy="888998"/>
          </a:xfrm>
        </p:spPr>
        <p:txBody>
          <a:bodyPr>
            <a:noAutofit/>
          </a:bodyPr>
          <a:lstStyle/>
          <a:p>
            <a:r>
              <a:rPr lang="en-US" dirty="0"/>
              <a:t>Evaluation integrated in SDGs </a:t>
            </a:r>
            <a:r>
              <a:rPr lang="en-US" b="0" i="0" dirty="0">
                <a:cs typeface="Angsana New" panose="02020603050405020304" pitchFamily="18" charset="-34"/>
              </a:rPr>
              <a:t/>
            </a:r>
            <a:br>
              <a:rPr lang="en-US" b="0" i="0" dirty="0">
                <a:cs typeface="Angsana New" panose="02020603050405020304" pitchFamily="18" charset="-34"/>
              </a:rPr>
            </a:br>
            <a:endParaRPr lang="en-US" dirty="0"/>
          </a:p>
        </p:txBody>
      </p:sp>
      <p:sp>
        <p:nvSpPr>
          <p:cNvPr id="3" name="Text Placeholder 2"/>
          <p:cNvSpPr>
            <a:spLocks noGrp="1"/>
          </p:cNvSpPr>
          <p:nvPr>
            <p:ph idx="1"/>
          </p:nvPr>
        </p:nvSpPr>
        <p:spPr>
          <a:xfrm>
            <a:off x="273627" y="955343"/>
            <a:ext cx="4450773" cy="5587859"/>
          </a:xfrm>
        </p:spPr>
        <p:txBody>
          <a:bodyPr>
            <a:noAutofit/>
          </a:bodyPr>
          <a:lstStyle/>
          <a:p>
            <a:pPr marL="461963" lvl="2" indent="-234950"/>
            <a:r>
              <a:rPr lang="en-US" b="1" u="none" strike="noStrike" baseline="0" dirty="0" smtClean="0">
                <a:cs typeface="Angsana New" panose="02020603050405020304" pitchFamily="18" charset="-34"/>
              </a:rPr>
              <a:t>Evaluation has been integrated in the 2030 Agenda:</a:t>
            </a:r>
          </a:p>
          <a:p>
            <a:pPr marL="461963" lvl="3" indent="0">
              <a:buNone/>
            </a:pPr>
            <a:r>
              <a:rPr lang="en-US" b="0" i="0" u="none" strike="noStrike" baseline="0" dirty="0" smtClean="0">
                <a:cs typeface="Angsana New" panose="02020603050405020304" pitchFamily="18" charset="-34"/>
              </a:rPr>
              <a:t>“</a:t>
            </a:r>
            <a:r>
              <a:rPr lang="en-US" b="0" i="1" u="none" strike="noStrike" baseline="0" dirty="0" smtClean="0">
                <a:cs typeface="Angsana New" panose="02020603050405020304" pitchFamily="18" charset="-34"/>
              </a:rPr>
              <a:t>Follow-up and review processes at all levels will be guided by the following principles:</a:t>
            </a:r>
          </a:p>
          <a:p>
            <a:pPr marL="461963" lvl="3" indent="0">
              <a:buNone/>
            </a:pPr>
            <a:r>
              <a:rPr lang="en-US" b="0" i="0" u="none" strike="noStrike" baseline="0" dirty="0" smtClean="0">
                <a:cs typeface="Angsana New" panose="02020603050405020304" pitchFamily="18" charset="-34"/>
              </a:rPr>
              <a:t>[…]</a:t>
            </a:r>
          </a:p>
          <a:p>
            <a:pPr marL="514350" lvl="3" indent="-52388">
              <a:buNone/>
            </a:pPr>
            <a:endParaRPr lang="en-US" b="0" i="1" u="none" strike="noStrike" baseline="0" dirty="0" smtClean="0">
              <a:cs typeface="Angsana New" panose="02020603050405020304" pitchFamily="18" charset="-34"/>
            </a:endParaRPr>
          </a:p>
        </p:txBody>
      </p:sp>
      <p:pic>
        <p:nvPicPr>
          <p:cNvPr id="4" name="Picture 3"/>
          <p:cNvPicPr>
            <a:picLocks noChangeAspect="1"/>
          </p:cNvPicPr>
          <p:nvPr/>
        </p:nvPicPr>
        <p:blipFill>
          <a:blip r:embed="rId2"/>
          <a:stretch>
            <a:fillRect/>
          </a:stretch>
        </p:blipFill>
        <p:spPr>
          <a:xfrm>
            <a:off x="4724400" y="1524000"/>
            <a:ext cx="4572638" cy="3429479"/>
          </a:xfrm>
          <a:prstGeom prst="rect">
            <a:avLst/>
          </a:prstGeom>
        </p:spPr>
      </p:pic>
    </p:spTree>
    <p:extLst>
      <p:ext uri="{BB962C8B-B14F-4D97-AF65-F5344CB8AC3E}">
        <p14:creationId xmlns:p14="http://schemas.microsoft.com/office/powerpoint/2010/main" val="37020523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4914" y="208310"/>
            <a:ext cx="8229600" cy="706090"/>
          </a:xfrm>
        </p:spPr>
        <p:txBody>
          <a:bodyPr>
            <a:noAutofit/>
          </a:bodyPr>
          <a:lstStyle/>
          <a:p>
            <a:pPr lvl="0"/>
            <a:r>
              <a:rPr lang="en-US" b="1" dirty="0" smtClean="0"/>
              <a:t/>
            </a:r>
            <a:br>
              <a:rPr lang="en-US" b="1" dirty="0" smtClean="0"/>
            </a:br>
            <a:r>
              <a:rPr lang="en-US" b="1" dirty="0" smtClean="0"/>
              <a:t>Principles</a:t>
            </a:r>
            <a:r>
              <a:rPr lang="en-GB" dirty="0" smtClean="0"/>
              <a:t/>
            </a:r>
            <a:br>
              <a:rPr lang="en-GB" dirty="0" smtClean="0"/>
            </a:br>
            <a:endParaRPr lang="en-GB" dirty="0"/>
          </a:p>
        </p:txBody>
      </p:sp>
      <p:sp>
        <p:nvSpPr>
          <p:cNvPr id="3" name="Content Placeholder 2"/>
          <p:cNvSpPr>
            <a:spLocks noGrp="1"/>
          </p:cNvSpPr>
          <p:nvPr>
            <p:ph idx="1"/>
          </p:nvPr>
        </p:nvSpPr>
        <p:spPr>
          <a:xfrm>
            <a:off x="762000" y="834182"/>
            <a:ext cx="8153400" cy="5522168"/>
          </a:xfrm>
        </p:spPr>
        <p:txBody>
          <a:bodyPr>
            <a:normAutofit lnSpcReduction="10000"/>
          </a:bodyPr>
          <a:lstStyle/>
          <a:p>
            <a:pPr algn="just"/>
            <a:r>
              <a:rPr lang="en-US" dirty="0" smtClean="0">
                <a:solidFill>
                  <a:srgbClr val="000000"/>
                </a:solidFill>
              </a:rPr>
              <a:t>A </a:t>
            </a:r>
            <a:r>
              <a:rPr lang="en-US" dirty="0">
                <a:solidFill>
                  <a:srgbClr val="000000"/>
                </a:solidFill>
              </a:rPr>
              <a:t>robust, effective, inclusive and transparent follow-up and review framework, operating at the </a:t>
            </a:r>
            <a:r>
              <a:rPr lang="en-US" b="1" u="sng" dirty="0">
                <a:solidFill>
                  <a:srgbClr val="000000"/>
                </a:solidFill>
              </a:rPr>
              <a:t>national</a:t>
            </a:r>
            <a:r>
              <a:rPr lang="en-US" b="1" dirty="0">
                <a:solidFill>
                  <a:srgbClr val="000000"/>
                </a:solidFill>
              </a:rPr>
              <a:t>, regional and global levels </a:t>
            </a:r>
            <a:endParaRPr lang="en-GB" b="1" dirty="0"/>
          </a:p>
          <a:p>
            <a:pPr algn="just"/>
            <a:endParaRPr lang="en-GB" sz="2800" dirty="0" smtClean="0"/>
          </a:p>
          <a:p>
            <a:pPr algn="just"/>
            <a:r>
              <a:rPr lang="en-GB" sz="2800" dirty="0" smtClean="0"/>
              <a:t>voluntary </a:t>
            </a:r>
            <a:r>
              <a:rPr lang="en-GB" sz="2800" dirty="0"/>
              <a:t>and </a:t>
            </a:r>
            <a:r>
              <a:rPr lang="en-GB" sz="2800" b="1" dirty="0" smtClean="0"/>
              <a:t>country-owned</a:t>
            </a:r>
          </a:p>
          <a:p>
            <a:pPr algn="just"/>
            <a:endParaRPr lang="en-US" sz="2800" dirty="0" smtClean="0"/>
          </a:p>
          <a:p>
            <a:pPr algn="just"/>
            <a:r>
              <a:rPr lang="en-US" sz="2800" dirty="0" smtClean="0"/>
              <a:t>open</a:t>
            </a:r>
            <a:r>
              <a:rPr lang="en-US" sz="2800" dirty="0"/>
              <a:t>, inclusive and transparent, and support the </a:t>
            </a:r>
            <a:r>
              <a:rPr lang="en-US" sz="2800" b="1" dirty="0"/>
              <a:t>participation of all people and all </a:t>
            </a:r>
            <a:r>
              <a:rPr lang="en-US" sz="2800" b="1" dirty="0" smtClean="0"/>
              <a:t>stakeholders</a:t>
            </a:r>
          </a:p>
          <a:p>
            <a:pPr algn="just"/>
            <a:endParaRPr lang="en-US" sz="2800" dirty="0" smtClean="0"/>
          </a:p>
          <a:p>
            <a:pPr algn="just"/>
            <a:r>
              <a:rPr lang="en-US" sz="2800" dirty="0" smtClean="0"/>
              <a:t>build </a:t>
            </a:r>
            <a:r>
              <a:rPr lang="en-US" sz="2800" dirty="0"/>
              <a:t>on </a:t>
            </a:r>
            <a:r>
              <a:rPr lang="en-US" sz="2800" b="1" dirty="0"/>
              <a:t>existing platforms and processes</a:t>
            </a:r>
            <a:r>
              <a:rPr lang="en-US" sz="2800" dirty="0"/>
              <a:t>, avoid duplication, respond to national </a:t>
            </a:r>
            <a:r>
              <a:rPr lang="en-US" sz="2800" dirty="0" smtClean="0"/>
              <a:t>circumstances</a:t>
            </a:r>
          </a:p>
          <a:p>
            <a:pPr marL="0" indent="0" algn="just">
              <a:buNone/>
            </a:pPr>
            <a:endParaRPr lang="en-GB" sz="3600" dirty="0"/>
          </a:p>
        </p:txBody>
      </p:sp>
      <p:sp>
        <p:nvSpPr>
          <p:cNvPr id="4" name="Slide Number Placeholder 3"/>
          <p:cNvSpPr>
            <a:spLocks noGrp="1"/>
          </p:cNvSpPr>
          <p:nvPr>
            <p:ph type="sldNum" sz="quarter" idx="4294967295"/>
          </p:nvPr>
        </p:nvSpPr>
        <p:spPr>
          <a:xfrm>
            <a:off x="6553200" y="6356350"/>
            <a:ext cx="2133600" cy="365125"/>
          </a:xfrm>
          <a:prstGeom prst="rect">
            <a:avLst/>
          </a:prstGeom>
        </p:spPr>
        <p:txBody>
          <a:bodyPr/>
          <a:lstStyle/>
          <a:p>
            <a:endParaRPr lang="en-GB" dirty="0">
              <a:solidFill>
                <a:srgbClr val="000000"/>
              </a:solidFill>
            </a:endParaRPr>
          </a:p>
        </p:txBody>
      </p:sp>
    </p:spTree>
    <p:extLst>
      <p:ext uri="{BB962C8B-B14F-4D97-AF65-F5344CB8AC3E}">
        <p14:creationId xmlns:p14="http://schemas.microsoft.com/office/powerpoint/2010/main" val="33840224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p:cNvSpPr>
            <a:spLocks noGrp="1"/>
          </p:cNvSpPr>
          <p:nvPr>
            <p:ph type="title"/>
          </p:nvPr>
        </p:nvSpPr>
        <p:spPr>
          <a:xfrm>
            <a:off x="623455" y="25402"/>
            <a:ext cx="8444345" cy="888998"/>
          </a:xfrm>
        </p:spPr>
        <p:txBody>
          <a:bodyPr>
            <a:noAutofit/>
          </a:bodyPr>
          <a:lstStyle/>
          <a:p>
            <a:endParaRPr lang="en-US" dirty="0"/>
          </a:p>
        </p:txBody>
      </p:sp>
      <p:sp>
        <p:nvSpPr>
          <p:cNvPr id="3" name="Text Placeholder 2"/>
          <p:cNvSpPr>
            <a:spLocks noGrp="1"/>
          </p:cNvSpPr>
          <p:nvPr>
            <p:ph idx="1"/>
          </p:nvPr>
        </p:nvSpPr>
        <p:spPr>
          <a:xfrm>
            <a:off x="762000" y="1066800"/>
            <a:ext cx="8077200" cy="5587859"/>
          </a:xfrm>
        </p:spPr>
        <p:txBody>
          <a:bodyPr>
            <a:noAutofit/>
          </a:bodyPr>
          <a:lstStyle/>
          <a:p>
            <a:pPr marL="0" lvl="3" indent="0" algn="just">
              <a:buNone/>
            </a:pPr>
            <a:r>
              <a:rPr lang="en-US" i="1" dirty="0">
                <a:cs typeface="Angsana New" panose="02020603050405020304" pitchFamily="18" charset="-34"/>
              </a:rPr>
              <a:t>They will be rigorous and based on evidence, informed by </a:t>
            </a:r>
            <a:r>
              <a:rPr lang="en-US" b="1" i="1" dirty="0">
                <a:cs typeface="Angsana New" panose="02020603050405020304" pitchFamily="18" charset="-34"/>
              </a:rPr>
              <a:t>country-led evaluations and data </a:t>
            </a:r>
            <a:r>
              <a:rPr lang="en-US" i="1" dirty="0">
                <a:cs typeface="Angsana New" panose="02020603050405020304" pitchFamily="18" charset="-34"/>
              </a:rPr>
              <a:t>which is </a:t>
            </a:r>
            <a:r>
              <a:rPr lang="en-US" i="1" u="sng" dirty="0">
                <a:cs typeface="Angsana New" panose="02020603050405020304" pitchFamily="18" charset="-34"/>
              </a:rPr>
              <a:t>high-quality, accessible, timely, reliable and disaggregated</a:t>
            </a:r>
            <a:r>
              <a:rPr lang="en-US" i="1" dirty="0">
                <a:cs typeface="Angsana New" panose="02020603050405020304" pitchFamily="18" charset="-34"/>
              </a:rPr>
              <a:t> by income, sex, age, race, ethnicity, migration status, disability and geographic location and other </a:t>
            </a:r>
            <a:r>
              <a:rPr lang="en-US" i="1" dirty="0" smtClean="0">
                <a:cs typeface="Angsana New" panose="02020603050405020304" pitchFamily="18" charset="-34"/>
              </a:rPr>
              <a:t>characteristics </a:t>
            </a:r>
            <a:r>
              <a:rPr lang="en-US" i="1" dirty="0">
                <a:cs typeface="Angsana New" panose="02020603050405020304" pitchFamily="18" charset="-34"/>
              </a:rPr>
              <a:t>relevant in national contexts</a:t>
            </a:r>
            <a:r>
              <a:rPr lang="en-US" i="1" dirty="0" smtClean="0">
                <a:cs typeface="Angsana New" panose="02020603050405020304" pitchFamily="18" charset="-34"/>
              </a:rPr>
              <a:t>.</a:t>
            </a:r>
          </a:p>
          <a:p>
            <a:pPr marL="0" lvl="1" indent="0" algn="just">
              <a:spcBef>
                <a:spcPts val="1200"/>
              </a:spcBef>
              <a:buNone/>
            </a:pPr>
            <a:r>
              <a:rPr lang="en-US" i="1" dirty="0">
                <a:cs typeface="Angsana New" panose="02020603050405020304" pitchFamily="18" charset="-34"/>
              </a:rPr>
              <a:t>They will require enhanced capacity-building support for 	developing countries, including the </a:t>
            </a:r>
            <a:r>
              <a:rPr lang="en-US" i="1" u="sng" dirty="0">
                <a:cs typeface="Angsana New" panose="02020603050405020304" pitchFamily="18" charset="-34"/>
              </a:rPr>
              <a:t>strengthening of   national data systems and evaluation frameworks</a:t>
            </a:r>
            <a:r>
              <a:rPr lang="en-US" i="1" dirty="0">
                <a:cs typeface="Angsana New" panose="02020603050405020304" pitchFamily="18" charset="-34"/>
              </a:rPr>
              <a:t>. </a:t>
            </a:r>
          </a:p>
          <a:p>
            <a:pPr marL="574675" lvl="3" indent="0" algn="just">
              <a:buNone/>
            </a:pPr>
            <a:r>
              <a:rPr lang="en-US" i="1" dirty="0">
                <a:cs typeface="Angsana New" panose="02020603050405020304" pitchFamily="18" charset="-34"/>
              </a:rPr>
              <a:t>[…]”</a:t>
            </a:r>
          </a:p>
          <a:p>
            <a:pPr marL="0" lvl="3" indent="0" algn="just">
              <a:buNone/>
            </a:pPr>
            <a:endParaRPr lang="en-US" i="1" dirty="0">
              <a:cs typeface="Angsana New" panose="02020603050405020304" pitchFamily="18" charset="-34"/>
            </a:endParaRPr>
          </a:p>
          <a:p>
            <a:pPr marL="514350" lvl="3" indent="-52388">
              <a:buNone/>
            </a:pPr>
            <a:endParaRPr lang="en-US" i="1" dirty="0">
              <a:cs typeface="Angsana New" panose="02020603050405020304" pitchFamily="18" charset="-34"/>
            </a:endParaRPr>
          </a:p>
        </p:txBody>
      </p:sp>
    </p:spTree>
    <p:extLst>
      <p:ext uri="{BB962C8B-B14F-4D97-AF65-F5344CB8AC3E}">
        <p14:creationId xmlns:p14="http://schemas.microsoft.com/office/powerpoint/2010/main" val="16585575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CustomShape 1"/>
          <p:cNvSpPr/>
          <p:nvPr/>
        </p:nvSpPr>
        <p:spPr>
          <a:xfrm>
            <a:off x="762000" y="838200"/>
            <a:ext cx="7844622" cy="5454663"/>
          </a:xfrm>
          <a:prstGeom prst="rect">
            <a:avLst/>
          </a:prstGeom>
          <a:noFill/>
          <a:ln w="12600">
            <a:noFill/>
          </a:ln>
        </p:spPr>
        <p:style>
          <a:lnRef idx="0">
            <a:scrgbClr r="0" g="0" b="0"/>
          </a:lnRef>
          <a:fillRef idx="0">
            <a:scrgbClr r="0" g="0" b="0"/>
          </a:fillRef>
          <a:effectRef idx="0">
            <a:scrgbClr r="0" g="0" b="0"/>
          </a:effectRef>
          <a:fontRef idx="minor"/>
        </p:style>
        <p:txBody>
          <a:bodyPr lIns="35695" tIns="35695" rIns="35695" bIns="35695" anchor="ctr"/>
          <a:lstStyle/>
          <a:p>
            <a:pPr marL="457200" indent="-457200">
              <a:buFont typeface="Arial" panose="020B0604020202020204" pitchFamily="34" charset="0"/>
              <a:buChar char="•"/>
            </a:pPr>
            <a:r>
              <a:rPr lang="en-US" sz="2800" b="1" dirty="0">
                <a:latin typeface="Cambria" panose="02040503050406030204" pitchFamily="18" charset="0"/>
                <a:ea typeface="Helvetica Light"/>
              </a:rPr>
              <a:t>Can inform and improve interventions </a:t>
            </a:r>
            <a:r>
              <a:rPr lang="en-US" sz="2800" dirty="0">
                <a:latin typeface="Cambria" panose="02040503050406030204" pitchFamily="18" charset="0"/>
                <a:ea typeface="Helvetica Light"/>
              </a:rPr>
              <a:t> </a:t>
            </a:r>
          </a:p>
          <a:p>
            <a:pPr marL="466725"/>
            <a:r>
              <a:rPr lang="en-US" i="1" dirty="0">
                <a:latin typeface="Cambria" panose="02040503050406030204" pitchFamily="18" charset="0"/>
                <a:ea typeface="Helvetica Light"/>
              </a:rPr>
              <a:t>(through feedback about their relevance, impact, effectiveness, efficiency, sustainability and understanding what works and what not)</a:t>
            </a:r>
          </a:p>
          <a:p>
            <a:pPr marL="457200" indent="-457200">
              <a:buFont typeface="Arial" panose="020B0604020202020204" pitchFamily="34" charset="0"/>
              <a:buChar char="•"/>
            </a:pPr>
            <a:r>
              <a:rPr lang="en-US" sz="2800" dirty="0" smtClean="0">
                <a:latin typeface="Cambria" panose="02040503050406030204" pitchFamily="18" charset="0"/>
                <a:ea typeface="Helvetica Light"/>
              </a:rPr>
              <a:t>Enables </a:t>
            </a:r>
            <a:r>
              <a:rPr lang="en-US" sz="2800" dirty="0">
                <a:latin typeface="Cambria" panose="02040503050406030204" pitchFamily="18" charset="0"/>
                <a:ea typeface="Helvetica Light"/>
              </a:rPr>
              <a:t>to understand </a:t>
            </a:r>
            <a:r>
              <a:rPr lang="en-US" sz="2800" b="1" dirty="0">
                <a:latin typeface="Cambria" panose="02040503050406030204" pitchFamily="18" charset="0"/>
                <a:ea typeface="Helvetica Light"/>
              </a:rPr>
              <a:t>how and why</a:t>
            </a:r>
            <a:r>
              <a:rPr lang="en-US" sz="2800" dirty="0">
                <a:latin typeface="Cambria" panose="02040503050406030204" pitchFamily="18" charset="0"/>
                <a:ea typeface="Helvetica Light"/>
              </a:rPr>
              <a:t> targets are not being achieved</a:t>
            </a:r>
          </a:p>
          <a:p>
            <a:pPr marL="457200" indent="-457200">
              <a:buFont typeface="Arial" panose="020B0604020202020204" pitchFamily="34" charset="0"/>
              <a:buChar char="•"/>
            </a:pPr>
            <a:r>
              <a:rPr lang="en-US" sz="2800" dirty="0" smtClean="0">
                <a:latin typeface="Cambria" panose="02040503050406030204" pitchFamily="18" charset="0"/>
                <a:ea typeface="Helvetica Light"/>
              </a:rPr>
              <a:t>Is </a:t>
            </a:r>
            <a:r>
              <a:rPr lang="en-US" sz="2800" dirty="0">
                <a:latin typeface="Cambria" panose="02040503050406030204" pitchFamily="18" charset="0"/>
                <a:ea typeface="Helvetica Light"/>
              </a:rPr>
              <a:t>an essential part of any </a:t>
            </a:r>
            <a:r>
              <a:rPr lang="en-US" sz="2800" b="1" dirty="0">
                <a:latin typeface="Cambria" panose="02040503050406030204" pitchFamily="18" charset="0"/>
                <a:ea typeface="Helvetica Light"/>
              </a:rPr>
              <a:t>accountability</a:t>
            </a:r>
            <a:r>
              <a:rPr lang="en-US" sz="2800" dirty="0">
                <a:latin typeface="Cambria" panose="02040503050406030204" pitchFamily="18" charset="0"/>
                <a:ea typeface="Helvetica Light"/>
              </a:rPr>
              <a:t> system</a:t>
            </a:r>
          </a:p>
          <a:p>
            <a:pPr marL="457200" indent="-457200">
              <a:buFont typeface="Arial" panose="020B0604020202020204" pitchFamily="34" charset="0"/>
              <a:buChar char="•"/>
            </a:pPr>
            <a:r>
              <a:rPr lang="en-US" sz="2800" dirty="0" smtClean="0">
                <a:latin typeface="Cambria" panose="02040503050406030204" pitchFamily="18" charset="0"/>
                <a:ea typeface="Helvetica Light"/>
              </a:rPr>
              <a:t>Creates </a:t>
            </a:r>
            <a:r>
              <a:rPr lang="en-US" sz="2800" dirty="0">
                <a:latin typeface="Cambria" panose="02040503050406030204" pitchFamily="18" charset="0"/>
                <a:ea typeface="Helvetica Light"/>
              </a:rPr>
              <a:t>incentives for </a:t>
            </a:r>
            <a:r>
              <a:rPr lang="en-US" sz="2800" b="1" dirty="0">
                <a:latin typeface="Cambria" panose="02040503050406030204" pitchFamily="18" charset="0"/>
                <a:ea typeface="Helvetica Light"/>
              </a:rPr>
              <a:t>effectiveness, transparency and accountability</a:t>
            </a:r>
          </a:p>
          <a:p>
            <a:pPr marL="457200" indent="-457200">
              <a:buFont typeface="Arial" panose="020B0604020202020204" pitchFamily="34" charset="0"/>
              <a:buChar char="•"/>
            </a:pPr>
            <a:r>
              <a:rPr lang="en-US" sz="2800" dirty="0" smtClean="0">
                <a:latin typeface="Cambria" panose="02040503050406030204" pitchFamily="18" charset="0"/>
                <a:ea typeface="Helvetica Light"/>
              </a:rPr>
              <a:t>Promotes </a:t>
            </a:r>
            <a:r>
              <a:rPr lang="en-US" sz="2800" b="1" dirty="0">
                <a:latin typeface="Cambria" panose="02040503050406030204" pitchFamily="18" charset="0"/>
                <a:ea typeface="Helvetica Light"/>
              </a:rPr>
              <a:t>stakeholder engagement / empowerment</a:t>
            </a:r>
          </a:p>
        </p:txBody>
      </p:sp>
      <p:sp>
        <p:nvSpPr>
          <p:cNvPr id="120" name="CustomShape 2"/>
          <p:cNvSpPr/>
          <p:nvPr/>
        </p:nvSpPr>
        <p:spPr>
          <a:xfrm>
            <a:off x="2895600" y="1143000"/>
            <a:ext cx="6532147" cy="1316858"/>
          </a:xfrm>
          <a:prstGeom prst="rect">
            <a:avLst/>
          </a:prstGeom>
          <a:noFill/>
          <a:ln w="12600">
            <a:noFill/>
          </a:ln>
        </p:spPr>
        <p:style>
          <a:lnRef idx="0">
            <a:scrgbClr r="0" g="0" b="0"/>
          </a:lnRef>
          <a:fillRef idx="0">
            <a:scrgbClr r="0" g="0" b="0"/>
          </a:fillRef>
          <a:effectRef idx="0">
            <a:scrgbClr r="0" g="0" b="0"/>
          </a:effectRef>
          <a:fontRef idx="minor"/>
        </p:style>
        <p:txBody>
          <a:bodyPr lIns="35695" tIns="35695" rIns="35695" bIns="35695" anchor="ctr"/>
          <a:lstStyle/>
          <a:p>
            <a:pPr algn="ctr">
              <a:lnSpc>
                <a:spcPct val="100000"/>
              </a:lnSpc>
            </a:pPr>
            <a:endParaRPr sz="1266" dirty="0"/>
          </a:p>
        </p:txBody>
      </p:sp>
      <p:sp>
        <p:nvSpPr>
          <p:cNvPr id="2" name="Title 1"/>
          <p:cNvSpPr>
            <a:spLocks noGrp="1"/>
          </p:cNvSpPr>
          <p:nvPr>
            <p:ph type="title"/>
          </p:nvPr>
        </p:nvSpPr>
        <p:spPr>
          <a:xfrm>
            <a:off x="623455" y="74191"/>
            <a:ext cx="8444345" cy="840209"/>
          </a:xfrm>
        </p:spPr>
        <p:txBody>
          <a:bodyPr>
            <a:normAutofit/>
          </a:bodyPr>
          <a:lstStyle/>
          <a:p>
            <a:r>
              <a:rPr lang="en-CA" dirty="0">
                <a:ea typeface="Helvetica Light"/>
              </a:rPr>
              <a:t>Evaluating</a:t>
            </a:r>
            <a:r>
              <a:rPr lang="en-CA" dirty="0">
                <a:latin typeface="Arial" pitchFamily="34" charset="0"/>
                <a:ea typeface="Helvetica Light"/>
              </a:rPr>
              <a:t> </a:t>
            </a:r>
            <a:r>
              <a:rPr lang="en-CA" dirty="0">
                <a:ea typeface="Helvetica Light"/>
              </a:rPr>
              <a:t>SDGs</a:t>
            </a:r>
            <a:endParaRPr lang="en-US" dirty="0">
              <a:ea typeface="Helvetica Light"/>
            </a:endParaRPr>
          </a:p>
        </p:txBody>
      </p:sp>
    </p:spTree>
    <p:extLst>
      <p:ext uri="{BB962C8B-B14F-4D97-AF65-F5344CB8AC3E}">
        <p14:creationId xmlns:p14="http://schemas.microsoft.com/office/powerpoint/2010/main" val="2405861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9">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19">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19">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19">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1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reeform 10"/>
          <p:cNvSpPr/>
          <p:nvPr/>
        </p:nvSpPr>
        <p:spPr>
          <a:xfrm>
            <a:off x="1206321" y="1147561"/>
            <a:ext cx="7258050" cy="558298"/>
          </a:xfrm>
          <a:custGeom>
            <a:avLst/>
            <a:gdLst>
              <a:gd name="connsiteX0" fmla="*/ 0 w 6096000"/>
              <a:gd name="connsiteY0" fmla="*/ 193054 h 1158299"/>
              <a:gd name="connsiteX1" fmla="*/ 193054 w 6096000"/>
              <a:gd name="connsiteY1" fmla="*/ 0 h 1158299"/>
              <a:gd name="connsiteX2" fmla="*/ 5902946 w 6096000"/>
              <a:gd name="connsiteY2" fmla="*/ 0 h 1158299"/>
              <a:gd name="connsiteX3" fmla="*/ 6096000 w 6096000"/>
              <a:gd name="connsiteY3" fmla="*/ 193054 h 1158299"/>
              <a:gd name="connsiteX4" fmla="*/ 6096000 w 6096000"/>
              <a:gd name="connsiteY4" fmla="*/ 965245 h 1158299"/>
              <a:gd name="connsiteX5" fmla="*/ 5902946 w 6096000"/>
              <a:gd name="connsiteY5" fmla="*/ 1158299 h 1158299"/>
              <a:gd name="connsiteX6" fmla="*/ 193054 w 6096000"/>
              <a:gd name="connsiteY6" fmla="*/ 1158299 h 1158299"/>
              <a:gd name="connsiteX7" fmla="*/ 0 w 6096000"/>
              <a:gd name="connsiteY7" fmla="*/ 965245 h 1158299"/>
              <a:gd name="connsiteX8" fmla="*/ 0 w 6096000"/>
              <a:gd name="connsiteY8" fmla="*/ 193054 h 11582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096000" h="1158299">
                <a:moveTo>
                  <a:pt x="0" y="193054"/>
                </a:moveTo>
                <a:cubicBezTo>
                  <a:pt x="0" y="86433"/>
                  <a:pt x="86433" y="0"/>
                  <a:pt x="193054" y="0"/>
                </a:cubicBezTo>
                <a:lnTo>
                  <a:pt x="5902946" y="0"/>
                </a:lnTo>
                <a:cubicBezTo>
                  <a:pt x="6009567" y="0"/>
                  <a:pt x="6096000" y="86433"/>
                  <a:pt x="6096000" y="193054"/>
                </a:cubicBezTo>
                <a:lnTo>
                  <a:pt x="6096000" y="965245"/>
                </a:lnTo>
                <a:cubicBezTo>
                  <a:pt x="6096000" y="1071866"/>
                  <a:pt x="6009567" y="1158299"/>
                  <a:pt x="5902946" y="1158299"/>
                </a:cubicBezTo>
                <a:lnTo>
                  <a:pt x="193054" y="1158299"/>
                </a:lnTo>
                <a:cubicBezTo>
                  <a:pt x="86433" y="1158299"/>
                  <a:pt x="0" y="1071866"/>
                  <a:pt x="0" y="965245"/>
                </a:cubicBezTo>
                <a:lnTo>
                  <a:pt x="0" y="193054"/>
                </a:lnTo>
                <a:close/>
              </a:path>
            </a:pathLst>
          </a:custGeom>
          <a:solidFill>
            <a:srgbClr val="00B0F0"/>
          </a:solidFill>
        </p:spPr>
        <p:style>
          <a:lnRef idx="0">
            <a:schemeClr val="lt1">
              <a:hueOff val="0"/>
              <a:satOff val="0"/>
              <a:lumOff val="0"/>
              <a:alphaOff val="0"/>
            </a:schemeClr>
          </a:lnRef>
          <a:fillRef idx="3">
            <a:schemeClr val="accent4">
              <a:hueOff val="0"/>
              <a:satOff val="0"/>
              <a:lumOff val="0"/>
              <a:alphaOff val="0"/>
            </a:schemeClr>
          </a:fillRef>
          <a:effectRef idx="3">
            <a:schemeClr val="accent4">
              <a:hueOff val="0"/>
              <a:satOff val="0"/>
              <a:lumOff val="0"/>
              <a:alphaOff val="0"/>
            </a:schemeClr>
          </a:effectRef>
          <a:fontRef idx="minor">
            <a:schemeClr val="lt1"/>
          </a:fontRef>
        </p:style>
        <p:txBody>
          <a:bodyPr spcFirstLastPara="0" vert="horz" wrap="square" lIns="170843" tIns="170843" rIns="170843" bIns="170843" numCol="1" spcCol="1270" anchor="ctr" anchorCtr="0">
            <a:noAutofit/>
          </a:bodyPr>
          <a:lstStyle/>
          <a:p>
            <a:pPr lvl="0" algn="l" defTabSz="1333500">
              <a:lnSpc>
                <a:spcPct val="90000"/>
              </a:lnSpc>
              <a:spcBef>
                <a:spcPct val="0"/>
              </a:spcBef>
              <a:spcAft>
                <a:spcPct val="35000"/>
              </a:spcAft>
            </a:pPr>
            <a:r>
              <a:rPr lang="en-US" sz="2400" b="1" dirty="0">
                <a:latin typeface="Cambria" panose="02040503050406030204" pitchFamily="18" charset="0"/>
              </a:rPr>
              <a:t>Making a decision</a:t>
            </a:r>
            <a:endParaRPr lang="en-GB" sz="2400" kern="1200" dirty="0">
              <a:latin typeface="Cambria" panose="02040503050406030204" pitchFamily="18" charset="0"/>
            </a:endParaRPr>
          </a:p>
        </p:txBody>
      </p:sp>
      <p:sp>
        <p:nvSpPr>
          <p:cNvPr id="12" name="Freeform 11"/>
          <p:cNvSpPr/>
          <p:nvPr/>
        </p:nvSpPr>
        <p:spPr>
          <a:xfrm>
            <a:off x="1206321" y="1794663"/>
            <a:ext cx="7258050" cy="861601"/>
          </a:xfrm>
          <a:custGeom>
            <a:avLst/>
            <a:gdLst>
              <a:gd name="connsiteX0" fmla="*/ 0 w 6096000"/>
              <a:gd name="connsiteY0" fmla="*/ 0 h 822825"/>
              <a:gd name="connsiteX1" fmla="*/ 6096000 w 6096000"/>
              <a:gd name="connsiteY1" fmla="*/ 0 h 822825"/>
              <a:gd name="connsiteX2" fmla="*/ 6096000 w 6096000"/>
              <a:gd name="connsiteY2" fmla="*/ 822825 h 822825"/>
              <a:gd name="connsiteX3" fmla="*/ 0 w 6096000"/>
              <a:gd name="connsiteY3" fmla="*/ 822825 h 822825"/>
              <a:gd name="connsiteX4" fmla="*/ 0 w 6096000"/>
              <a:gd name="connsiteY4" fmla="*/ 0 h 8228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6000" h="822825">
                <a:moveTo>
                  <a:pt x="0" y="0"/>
                </a:moveTo>
                <a:lnTo>
                  <a:pt x="6096000" y="0"/>
                </a:lnTo>
                <a:lnTo>
                  <a:pt x="6096000" y="822825"/>
                </a:lnTo>
                <a:lnTo>
                  <a:pt x="0" y="822825"/>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93548" tIns="38100" rIns="213360" bIns="38100" numCol="1" spcCol="1270" anchor="t" anchorCtr="0">
            <a:noAutofit/>
          </a:bodyPr>
          <a:lstStyle/>
          <a:p>
            <a:pPr marL="228600" lvl="1" indent="-228600" algn="l" defTabSz="1022350">
              <a:lnSpc>
                <a:spcPct val="90000"/>
              </a:lnSpc>
              <a:spcBef>
                <a:spcPct val="0"/>
              </a:spcBef>
              <a:spcAft>
                <a:spcPct val="20000"/>
              </a:spcAft>
              <a:buChar char="••"/>
            </a:pPr>
            <a:r>
              <a:rPr lang="en-US" sz="2400" dirty="0">
                <a:solidFill>
                  <a:schemeClr val="tx1">
                    <a:lumMod val="75000"/>
                    <a:lumOff val="25000"/>
                  </a:schemeClr>
                </a:solidFill>
                <a:latin typeface="Cambria" panose="02040503050406030204" pitchFamily="18" charset="0"/>
              </a:rPr>
              <a:t>Enable managers and partners to make </a:t>
            </a:r>
            <a:r>
              <a:rPr lang="en-US" sz="2400" b="1" dirty="0">
                <a:solidFill>
                  <a:schemeClr val="tx1">
                    <a:lumMod val="75000"/>
                    <a:lumOff val="25000"/>
                  </a:schemeClr>
                </a:solidFill>
                <a:latin typeface="Cambria" panose="02040503050406030204" pitchFamily="18" charset="0"/>
              </a:rPr>
              <a:t>decisions and plan strategically</a:t>
            </a:r>
            <a:endParaRPr lang="en-GB" sz="2400" b="1" kern="1200" dirty="0">
              <a:solidFill>
                <a:schemeClr val="tx1">
                  <a:lumMod val="75000"/>
                  <a:lumOff val="25000"/>
                </a:schemeClr>
              </a:solidFill>
              <a:latin typeface="Cambria" panose="02040503050406030204" pitchFamily="18" charset="0"/>
            </a:endParaRPr>
          </a:p>
        </p:txBody>
      </p:sp>
      <p:sp>
        <p:nvSpPr>
          <p:cNvPr id="13" name="Freeform 12"/>
          <p:cNvSpPr/>
          <p:nvPr/>
        </p:nvSpPr>
        <p:spPr>
          <a:xfrm>
            <a:off x="1219200" y="2575225"/>
            <a:ext cx="7258050" cy="558298"/>
          </a:xfrm>
          <a:custGeom>
            <a:avLst/>
            <a:gdLst>
              <a:gd name="connsiteX0" fmla="*/ 0 w 6096000"/>
              <a:gd name="connsiteY0" fmla="*/ 193054 h 1158299"/>
              <a:gd name="connsiteX1" fmla="*/ 193054 w 6096000"/>
              <a:gd name="connsiteY1" fmla="*/ 0 h 1158299"/>
              <a:gd name="connsiteX2" fmla="*/ 5902946 w 6096000"/>
              <a:gd name="connsiteY2" fmla="*/ 0 h 1158299"/>
              <a:gd name="connsiteX3" fmla="*/ 6096000 w 6096000"/>
              <a:gd name="connsiteY3" fmla="*/ 193054 h 1158299"/>
              <a:gd name="connsiteX4" fmla="*/ 6096000 w 6096000"/>
              <a:gd name="connsiteY4" fmla="*/ 965245 h 1158299"/>
              <a:gd name="connsiteX5" fmla="*/ 5902946 w 6096000"/>
              <a:gd name="connsiteY5" fmla="*/ 1158299 h 1158299"/>
              <a:gd name="connsiteX6" fmla="*/ 193054 w 6096000"/>
              <a:gd name="connsiteY6" fmla="*/ 1158299 h 1158299"/>
              <a:gd name="connsiteX7" fmla="*/ 0 w 6096000"/>
              <a:gd name="connsiteY7" fmla="*/ 965245 h 1158299"/>
              <a:gd name="connsiteX8" fmla="*/ 0 w 6096000"/>
              <a:gd name="connsiteY8" fmla="*/ 193054 h 11582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096000" h="1158299">
                <a:moveTo>
                  <a:pt x="0" y="193054"/>
                </a:moveTo>
                <a:cubicBezTo>
                  <a:pt x="0" y="86433"/>
                  <a:pt x="86433" y="0"/>
                  <a:pt x="193054" y="0"/>
                </a:cubicBezTo>
                <a:lnTo>
                  <a:pt x="5902946" y="0"/>
                </a:lnTo>
                <a:cubicBezTo>
                  <a:pt x="6009567" y="0"/>
                  <a:pt x="6096000" y="86433"/>
                  <a:pt x="6096000" y="193054"/>
                </a:cubicBezTo>
                <a:lnTo>
                  <a:pt x="6096000" y="965245"/>
                </a:lnTo>
                <a:cubicBezTo>
                  <a:pt x="6096000" y="1071866"/>
                  <a:pt x="6009567" y="1158299"/>
                  <a:pt x="5902946" y="1158299"/>
                </a:cubicBezTo>
                <a:lnTo>
                  <a:pt x="193054" y="1158299"/>
                </a:lnTo>
                <a:cubicBezTo>
                  <a:pt x="86433" y="1158299"/>
                  <a:pt x="0" y="1071866"/>
                  <a:pt x="0" y="965245"/>
                </a:cubicBezTo>
                <a:lnTo>
                  <a:pt x="0" y="193054"/>
                </a:lnTo>
                <a:close/>
              </a:path>
            </a:pathLst>
          </a:custGeom>
          <a:solidFill>
            <a:srgbClr val="00B0F0"/>
          </a:solidFill>
        </p:spPr>
        <p:style>
          <a:lnRef idx="0">
            <a:schemeClr val="lt1">
              <a:hueOff val="0"/>
              <a:satOff val="0"/>
              <a:lumOff val="0"/>
              <a:alphaOff val="0"/>
            </a:schemeClr>
          </a:lnRef>
          <a:fillRef idx="3">
            <a:schemeClr val="accent4">
              <a:hueOff val="10395692"/>
              <a:satOff val="-47968"/>
              <a:lumOff val="1765"/>
              <a:alphaOff val="0"/>
            </a:schemeClr>
          </a:fillRef>
          <a:effectRef idx="3">
            <a:schemeClr val="accent4">
              <a:hueOff val="10395692"/>
              <a:satOff val="-47968"/>
              <a:lumOff val="1765"/>
              <a:alphaOff val="0"/>
            </a:schemeClr>
          </a:effectRef>
          <a:fontRef idx="minor">
            <a:schemeClr val="lt1"/>
          </a:fontRef>
        </p:style>
        <p:txBody>
          <a:bodyPr spcFirstLastPara="0" vert="horz" wrap="square" lIns="170843" tIns="170843" rIns="170843" bIns="170843" numCol="1" spcCol="1270" anchor="ctr" anchorCtr="0">
            <a:noAutofit/>
          </a:bodyPr>
          <a:lstStyle/>
          <a:p>
            <a:pPr lvl="0" algn="l" defTabSz="1333500">
              <a:lnSpc>
                <a:spcPct val="90000"/>
              </a:lnSpc>
              <a:spcBef>
                <a:spcPct val="0"/>
              </a:spcBef>
              <a:spcAft>
                <a:spcPct val="35000"/>
              </a:spcAft>
            </a:pPr>
            <a:r>
              <a:rPr lang="en-US" sz="2400" b="1" dirty="0">
                <a:latin typeface="Cambria" panose="02040503050406030204" pitchFamily="18" charset="0"/>
              </a:rPr>
              <a:t>When evaluation used effectively</a:t>
            </a:r>
            <a:endParaRPr lang="en-GB" sz="2400" kern="1200" dirty="0">
              <a:latin typeface="Cambria" panose="02040503050406030204" pitchFamily="18" charset="0"/>
            </a:endParaRPr>
          </a:p>
        </p:txBody>
      </p:sp>
      <p:sp>
        <p:nvSpPr>
          <p:cNvPr id="14" name="Freeform 13"/>
          <p:cNvSpPr/>
          <p:nvPr/>
        </p:nvSpPr>
        <p:spPr>
          <a:xfrm>
            <a:off x="1206322" y="3197745"/>
            <a:ext cx="7258050" cy="825300"/>
          </a:xfrm>
          <a:custGeom>
            <a:avLst/>
            <a:gdLst>
              <a:gd name="connsiteX0" fmla="*/ 0 w 6096000"/>
              <a:gd name="connsiteY0" fmla="*/ 0 h 822825"/>
              <a:gd name="connsiteX1" fmla="*/ 6096000 w 6096000"/>
              <a:gd name="connsiteY1" fmla="*/ 0 h 822825"/>
              <a:gd name="connsiteX2" fmla="*/ 6096000 w 6096000"/>
              <a:gd name="connsiteY2" fmla="*/ 822825 h 822825"/>
              <a:gd name="connsiteX3" fmla="*/ 0 w 6096000"/>
              <a:gd name="connsiteY3" fmla="*/ 822825 h 822825"/>
              <a:gd name="connsiteX4" fmla="*/ 0 w 6096000"/>
              <a:gd name="connsiteY4" fmla="*/ 0 h 8228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6000" h="822825">
                <a:moveTo>
                  <a:pt x="0" y="0"/>
                </a:moveTo>
                <a:lnTo>
                  <a:pt x="6096000" y="0"/>
                </a:lnTo>
                <a:lnTo>
                  <a:pt x="6096000" y="822825"/>
                </a:lnTo>
                <a:lnTo>
                  <a:pt x="0" y="822825"/>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93548" tIns="38100" rIns="213360" bIns="38100" numCol="1" spcCol="1270" anchor="t" anchorCtr="0">
            <a:noAutofit/>
          </a:bodyPr>
          <a:lstStyle/>
          <a:p>
            <a:pPr marL="342900" lvl="1" indent="-342900" defTabSz="1022350">
              <a:lnSpc>
                <a:spcPct val="90000"/>
              </a:lnSpc>
              <a:spcBef>
                <a:spcPct val="0"/>
              </a:spcBef>
              <a:spcAft>
                <a:spcPct val="20000"/>
              </a:spcAft>
              <a:buFont typeface="Arial" panose="020B0604020202020204" pitchFamily="34" charset="0"/>
              <a:buChar char="•"/>
            </a:pPr>
            <a:r>
              <a:rPr lang="en-US" sz="2400" dirty="0" smtClean="0">
                <a:solidFill>
                  <a:schemeClr val="tx1">
                    <a:lumMod val="75000"/>
                    <a:lumOff val="25000"/>
                  </a:schemeClr>
                </a:solidFill>
                <a:latin typeface="Cambria" panose="02040503050406030204" pitchFamily="18" charset="0"/>
              </a:rPr>
              <a:t>Support to make a decision on </a:t>
            </a:r>
            <a:r>
              <a:rPr lang="en-US" sz="2400" dirty="0" err="1" smtClean="0">
                <a:solidFill>
                  <a:schemeClr val="tx1">
                    <a:lumMod val="75000"/>
                    <a:lumOff val="25000"/>
                  </a:schemeClr>
                </a:solidFill>
                <a:latin typeface="Cambria" panose="02040503050406030204" pitchFamily="18" charset="0"/>
              </a:rPr>
              <a:t>programme</a:t>
            </a:r>
            <a:r>
              <a:rPr lang="en-US" sz="2400" dirty="0" smtClean="0">
                <a:solidFill>
                  <a:schemeClr val="tx1">
                    <a:lumMod val="75000"/>
                    <a:lumOff val="25000"/>
                  </a:schemeClr>
                </a:solidFill>
                <a:latin typeface="Cambria" panose="02040503050406030204" pitchFamily="18" charset="0"/>
              </a:rPr>
              <a:t> </a:t>
            </a:r>
            <a:r>
              <a:rPr lang="en-US" sz="2400" b="1" dirty="0" smtClean="0">
                <a:solidFill>
                  <a:schemeClr val="tx1">
                    <a:lumMod val="75000"/>
                    <a:lumOff val="25000"/>
                  </a:schemeClr>
                </a:solidFill>
                <a:latin typeface="Cambria" panose="02040503050406030204" pitchFamily="18" charset="0"/>
              </a:rPr>
              <a:t>improvement, learning, knowledge generation and accountability.</a:t>
            </a:r>
          </a:p>
          <a:p>
            <a:pPr marL="342900" lvl="1" indent="-342900" defTabSz="1022350">
              <a:lnSpc>
                <a:spcPct val="90000"/>
              </a:lnSpc>
              <a:spcBef>
                <a:spcPct val="0"/>
              </a:spcBef>
              <a:spcAft>
                <a:spcPct val="20000"/>
              </a:spcAft>
              <a:buFont typeface="Arial" panose="020B0604020202020204" pitchFamily="34" charset="0"/>
              <a:buChar char="•"/>
            </a:pPr>
            <a:r>
              <a:rPr lang="en-US" sz="2400" dirty="0" smtClean="0">
                <a:solidFill>
                  <a:schemeClr val="tx1">
                    <a:lumMod val="75000"/>
                    <a:lumOff val="25000"/>
                  </a:schemeClr>
                </a:solidFill>
                <a:latin typeface="Cambria" panose="02040503050406030204" pitchFamily="18" charset="0"/>
              </a:rPr>
              <a:t>Credible</a:t>
            </a:r>
            <a:r>
              <a:rPr lang="en-US" sz="2400" dirty="0">
                <a:solidFill>
                  <a:schemeClr val="tx1">
                    <a:lumMod val="75000"/>
                    <a:lumOff val="25000"/>
                  </a:schemeClr>
                </a:solidFill>
                <a:latin typeface="Cambria" panose="02040503050406030204" pitchFamily="18" charset="0"/>
              </a:rPr>
              <a:t>, reliable and useful evidence based information </a:t>
            </a:r>
          </a:p>
          <a:p>
            <a:pPr marL="228600" lvl="1" indent="-228600" algn="l" defTabSz="1022350">
              <a:lnSpc>
                <a:spcPct val="90000"/>
              </a:lnSpc>
              <a:spcBef>
                <a:spcPct val="0"/>
              </a:spcBef>
              <a:spcAft>
                <a:spcPct val="20000"/>
              </a:spcAft>
              <a:buChar char="••"/>
            </a:pPr>
            <a:r>
              <a:rPr lang="en-US" sz="2000" dirty="0">
                <a:solidFill>
                  <a:schemeClr val="tx1">
                    <a:lumMod val="75000"/>
                    <a:lumOff val="25000"/>
                  </a:schemeClr>
                </a:solidFill>
                <a:latin typeface="Cambria" panose="02040503050406030204" pitchFamily="18" charset="0"/>
              </a:rPr>
              <a:t> </a:t>
            </a:r>
            <a:endParaRPr lang="en-GB" sz="2000" dirty="0">
              <a:solidFill>
                <a:schemeClr val="tx1">
                  <a:lumMod val="75000"/>
                  <a:lumOff val="25000"/>
                </a:schemeClr>
              </a:solidFill>
              <a:latin typeface="Cambria" panose="02040503050406030204" pitchFamily="18" charset="0"/>
            </a:endParaRPr>
          </a:p>
        </p:txBody>
      </p:sp>
      <p:sp>
        <p:nvSpPr>
          <p:cNvPr id="15" name="Freeform 14"/>
          <p:cNvSpPr/>
          <p:nvPr/>
        </p:nvSpPr>
        <p:spPr>
          <a:xfrm>
            <a:off x="1371600" y="5064752"/>
            <a:ext cx="7258050" cy="558298"/>
          </a:xfrm>
          <a:custGeom>
            <a:avLst/>
            <a:gdLst>
              <a:gd name="connsiteX0" fmla="*/ 0 w 6096000"/>
              <a:gd name="connsiteY0" fmla="*/ 193054 h 1158299"/>
              <a:gd name="connsiteX1" fmla="*/ 193054 w 6096000"/>
              <a:gd name="connsiteY1" fmla="*/ 0 h 1158299"/>
              <a:gd name="connsiteX2" fmla="*/ 5902946 w 6096000"/>
              <a:gd name="connsiteY2" fmla="*/ 0 h 1158299"/>
              <a:gd name="connsiteX3" fmla="*/ 6096000 w 6096000"/>
              <a:gd name="connsiteY3" fmla="*/ 193054 h 1158299"/>
              <a:gd name="connsiteX4" fmla="*/ 6096000 w 6096000"/>
              <a:gd name="connsiteY4" fmla="*/ 965245 h 1158299"/>
              <a:gd name="connsiteX5" fmla="*/ 5902946 w 6096000"/>
              <a:gd name="connsiteY5" fmla="*/ 1158299 h 1158299"/>
              <a:gd name="connsiteX6" fmla="*/ 193054 w 6096000"/>
              <a:gd name="connsiteY6" fmla="*/ 1158299 h 1158299"/>
              <a:gd name="connsiteX7" fmla="*/ 0 w 6096000"/>
              <a:gd name="connsiteY7" fmla="*/ 965245 h 1158299"/>
              <a:gd name="connsiteX8" fmla="*/ 0 w 6096000"/>
              <a:gd name="connsiteY8" fmla="*/ 193054 h 11582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096000" h="1158299">
                <a:moveTo>
                  <a:pt x="0" y="193054"/>
                </a:moveTo>
                <a:cubicBezTo>
                  <a:pt x="0" y="86433"/>
                  <a:pt x="86433" y="0"/>
                  <a:pt x="193054" y="0"/>
                </a:cubicBezTo>
                <a:lnTo>
                  <a:pt x="5902946" y="0"/>
                </a:lnTo>
                <a:cubicBezTo>
                  <a:pt x="6009567" y="0"/>
                  <a:pt x="6096000" y="86433"/>
                  <a:pt x="6096000" y="193054"/>
                </a:cubicBezTo>
                <a:lnTo>
                  <a:pt x="6096000" y="965245"/>
                </a:lnTo>
                <a:cubicBezTo>
                  <a:pt x="6096000" y="1071866"/>
                  <a:pt x="6009567" y="1158299"/>
                  <a:pt x="5902946" y="1158299"/>
                </a:cubicBezTo>
                <a:lnTo>
                  <a:pt x="193054" y="1158299"/>
                </a:lnTo>
                <a:cubicBezTo>
                  <a:pt x="86433" y="1158299"/>
                  <a:pt x="0" y="1071866"/>
                  <a:pt x="0" y="965245"/>
                </a:cubicBezTo>
                <a:lnTo>
                  <a:pt x="0" y="193054"/>
                </a:lnTo>
                <a:close/>
              </a:path>
            </a:pathLst>
          </a:custGeom>
          <a:solidFill>
            <a:srgbClr val="00B0F0"/>
          </a:solidFill>
        </p:spPr>
        <p:style>
          <a:lnRef idx="0">
            <a:schemeClr val="lt1">
              <a:hueOff val="0"/>
              <a:satOff val="0"/>
              <a:lumOff val="0"/>
              <a:alphaOff val="0"/>
            </a:schemeClr>
          </a:lnRef>
          <a:fillRef idx="3">
            <a:schemeClr val="accent4">
              <a:hueOff val="10395692"/>
              <a:satOff val="-47968"/>
              <a:lumOff val="1765"/>
              <a:alphaOff val="0"/>
            </a:schemeClr>
          </a:fillRef>
          <a:effectRef idx="3">
            <a:schemeClr val="accent4">
              <a:hueOff val="10395692"/>
              <a:satOff val="-47968"/>
              <a:lumOff val="1765"/>
              <a:alphaOff val="0"/>
            </a:schemeClr>
          </a:effectRef>
          <a:fontRef idx="minor">
            <a:schemeClr val="lt1"/>
          </a:fontRef>
        </p:style>
        <p:txBody>
          <a:bodyPr spcFirstLastPara="0" vert="horz" wrap="square" lIns="170843" tIns="170843" rIns="170843" bIns="170843" numCol="1" spcCol="1270" anchor="ctr" anchorCtr="0">
            <a:noAutofit/>
          </a:bodyPr>
          <a:lstStyle/>
          <a:p>
            <a:r>
              <a:rPr lang="en-US" altLang="en-US" sz="2400" b="1" dirty="0">
                <a:latin typeface="Cambria" panose="02040503050406030204" pitchFamily="18" charset="0"/>
              </a:rPr>
              <a:t>How to use evaluation effectively</a:t>
            </a:r>
          </a:p>
        </p:txBody>
      </p:sp>
      <p:sp>
        <p:nvSpPr>
          <p:cNvPr id="16" name="Freeform 15"/>
          <p:cNvSpPr/>
          <p:nvPr/>
        </p:nvSpPr>
        <p:spPr>
          <a:xfrm>
            <a:off x="904875" y="5623050"/>
            <a:ext cx="7559496" cy="1234950"/>
          </a:xfrm>
          <a:custGeom>
            <a:avLst/>
            <a:gdLst>
              <a:gd name="connsiteX0" fmla="*/ 0 w 6096000"/>
              <a:gd name="connsiteY0" fmla="*/ 0 h 822825"/>
              <a:gd name="connsiteX1" fmla="*/ 6096000 w 6096000"/>
              <a:gd name="connsiteY1" fmla="*/ 0 h 822825"/>
              <a:gd name="connsiteX2" fmla="*/ 6096000 w 6096000"/>
              <a:gd name="connsiteY2" fmla="*/ 822825 h 822825"/>
              <a:gd name="connsiteX3" fmla="*/ 0 w 6096000"/>
              <a:gd name="connsiteY3" fmla="*/ 822825 h 822825"/>
              <a:gd name="connsiteX4" fmla="*/ 0 w 6096000"/>
              <a:gd name="connsiteY4" fmla="*/ 0 h 8228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6000" h="822825">
                <a:moveTo>
                  <a:pt x="0" y="0"/>
                </a:moveTo>
                <a:lnTo>
                  <a:pt x="6096000" y="0"/>
                </a:lnTo>
                <a:lnTo>
                  <a:pt x="6096000" y="822825"/>
                </a:lnTo>
                <a:lnTo>
                  <a:pt x="0" y="822825"/>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93548" tIns="38100" rIns="213360" bIns="38100" numCol="1" spcCol="1270" anchor="t" anchorCtr="0">
            <a:noAutofit/>
          </a:bodyPr>
          <a:lstStyle/>
          <a:p>
            <a:pPr marL="628650" lvl="3" indent="-171450">
              <a:buFont typeface="Arial" panose="020B0604020202020204" pitchFamily="34" charset="0"/>
              <a:buChar char="•"/>
            </a:pPr>
            <a:r>
              <a:rPr lang="en-US" altLang="en-US" sz="2400" b="1" dirty="0">
                <a:solidFill>
                  <a:schemeClr val="tx1"/>
                </a:solidFill>
                <a:latin typeface="Cambria" panose="02040503050406030204" pitchFamily="18" charset="0"/>
              </a:rPr>
              <a:t>What do you </a:t>
            </a:r>
            <a:r>
              <a:rPr lang="en-US" altLang="en-US" sz="2400" b="1" dirty="0" smtClean="0">
                <a:solidFill>
                  <a:schemeClr val="tx1"/>
                </a:solidFill>
                <a:latin typeface="Cambria" panose="02040503050406030204" pitchFamily="18" charset="0"/>
              </a:rPr>
              <a:t>need </a:t>
            </a:r>
            <a:r>
              <a:rPr lang="en-US" altLang="en-US" sz="2400" b="1" dirty="0">
                <a:solidFill>
                  <a:schemeClr val="tx1"/>
                </a:solidFill>
                <a:latin typeface="Cambria" panose="02040503050406030204" pitchFamily="18" charset="0"/>
              </a:rPr>
              <a:t>to know </a:t>
            </a:r>
            <a:r>
              <a:rPr lang="en-US" altLang="en-US" sz="2400" dirty="0">
                <a:solidFill>
                  <a:schemeClr val="tx1"/>
                </a:solidFill>
                <a:latin typeface="Cambria" panose="02040503050406030204" pitchFamily="18" charset="0"/>
              </a:rPr>
              <a:t>to </a:t>
            </a:r>
            <a:r>
              <a:rPr lang="en-US" altLang="en-US" sz="2400" dirty="0" smtClean="0">
                <a:solidFill>
                  <a:schemeClr val="tx1"/>
                </a:solidFill>
                <a:latin typeface="Cambria" panose="02040503050406030204" pitchFamily="18" charset="0"/>
              </a:rPr>
              <a:t>inform </a:t>
            </a:r>
            <a:r>
              <a:rPr lang="en-US" altLang="en-US" sz="2400" dirty="0">
                <a:solidFill>
                  <a:schemeClr val="tx1"/>
                </a:solidFill>
                <a:latin typeface="Cambria" panose="02040503050406030204" pitchFamily="18" charset="0"/>
              </a:rPr>
              <a:t>the </a:t>
            </a:r>
            <a:r>
              <a:rPr lang="en-US" altLang="en-US" sz="2400" dirty="0" smtClean="0">
                <a:solidFill>
                  <a:schemeClr val="tx1"/>
                </a:solidFill>
                <a:latin typeface="Cambria" panose="02040503050406030204" pitchFamily="18" charset="0"/>
              </a:rPr>
              <a:t>policy/ </a:t>
            </a:r>
            <a:r>
              <a:rPr lang="en-US" altLang="en-US" sz="2400" dirty="0" err="1" smtClean="0">
                <a:solidFill>
                  <a:schemeClr val="tx1"/>
                </a:solidFill>
                <a:latin typeface="Cambria" panose="02040503050406030204" pitchFamily="18" charset="0"/>
              </a:rPr>
              <a:t>programme</a:t>
            </a:r>
            <a:r>
              <a:rPr lang="en-US" altLang="en-US" sz="2400" dirty="0" smtClean="0">
                <a:solidFill>
                  <a:schemeClr val="tx1"/>
                </a:solidFill>
                <a:latin typeface="Cambria" panose="02040503050406030204" pitchFamily="18" charset="0"/>
              </a:rPr>
              <a:t> </a:t>
            </a:r>
            <a:r>
              <a:rPr lang="en-US" altLang="en-US" sz="2400" dirty="0">
                <a:solidFill>
                  <a:schemeClr val="tx1"/>
                </a:solidFill>
                <a:latin typeface="Cambria" panose="02040503050406030204" pitchFamily="18" charset="0"/>
              </a:rPr>
              <a:t>decision</a:t>
            </a:r>
            <a:r>
              <a:rPr lang="en-US" altLang="en-US" sz="2400" dirty="0" smtClean="0">
                <a:solidFill>
                  <a:schemeClr val="tx1"/>
                </a:solidFill>
                <a:latin typeface="Cambria" panose="02040503050406030204" pitchFamily="18" charset="0"/>
              </a:rPr>
              <a:t>?</a:t>
            </a:r>
            <a:endParaRPr lang="en-US" altLang="en-US" sz="2400" dirty="0">
              <a:solidFill>
                <a:schemeClr val="tx1"/>
              </a:solidFill>
              <a:latin typeface="Cambria" panose="02040503050406030204" pitchFamily="18" charset="0"/>
            </a:endParaRPr>
          </a:p>
        </p:txBody>
      </p:sp>
      <p:sp>
        <p:nvSpPr>
          <p:cNvPr id="2" name="Title 1"/>
          <p:cNvSpPr>
            <a:spLocks noGrp="1"/>
          </p:cNvSpPr>
          <p:nvPr>
            <p:ph type="title"/>
          </p:nvPr>
        </p:nvSpPr>
        <p:spPr>
          <a:xfrm>
            <a:off x="623455" y="74191"/>
            <a:ext cx="8444345" cy="840209"/>
          </a:xfrm>
        </p:spPr>
        <p:txBody>
          <a:bodyPr>
            <a:normAutofit/>
          </a:bodyPr>
          <a:lstStyle/>
          <a:p>
            <a:r>
              <a:rPr lang="en-US" altLang="en-US" dirty="0"/>
              <a:t>Purpose first - Why evaluate</a:t>
            </a:r>
            <a:r>
              <a:rPr lang="en-US" altLang="en-US" dirty="0" smtClean="0"/>
              <a:t>?</a:t>
            </a:r>
            <a:endParaRPr lang="en-US" dirty="0"/>
          </a:p>
        </p:txBody>
      </p:sp>
    </p:spTree>
    <p:extLst>
      <p:ext uri="{BB962C8B-B14F-4D97-AF65-F5344CB8AC3E}">
        <p14:creationId xmlns:p14="http://schemas.microsoft.com/office/powerpoint/2010/main" val="5241342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additive="base">
                                        <p:cTn id="13" dur="500" fill="hold"/>
                                        <p:tgtEl>
                                          <p:spTgt spid="12"/>
                                        </p:tgtEl>
                                        <p:attrNameLst>
                                          <p:attrName>ppt_x</p:attrName>
                                        </p:attrNameLst>
                                      </p:cBhvr>
                                      <p:tavLst>
                                        <p:tav tm="0">
                                          <p:val>
                                            <p:strVal val="#ppt_x"/>
                                          </p:val>
                                        </p:tav>
                                        <p:tav tm="100000">
                                          <p:val>
                                            <p:strVal val="#ppt_x"/>
                                          </p:val>
                                        </p:tav>
                                      </p:tavLst>
                                    </p:anim>
                                    <p:anim calcmode="lin" valueType="num">
                                      <p:cBhvr additive="base">
                                        <p:cTn id="1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anim calcmode="lin" valueType="num">
                                      <p:cBhvr additive="base">
                                        <p:cTn id="19" dur="500" fill="hold"/>
                                        <p:tgtEl>
                                          <p:spTgt spid="13"/>
                                        </p:tgtEl>
                                        <p:attrNameLst>
                                          <p:attrName>ppt_x</p:attrName>
                                        </p:attrNameLst>
                                      </p:cBhvr>
                                      <p:tavLst>
                                        <p:tav tm="0">
                                          <p:val>
                                            <p:strVal val="#ppt_x"/>
                                          </p:val>
                                        </p:tav>
                                        <p:tav tm="100000">
                                          <p:val>
                                            <p:strVal val="#ppt_x"/>
                                          </p:val>
                                        </p:tav>
                                      </p:tavLst>
                                    </p:anim>
                                    <p:anim calcmode="lin" valueType="num">
                                      <p:cBhvr additive="base">
                                        <p:cTn id="20"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4">
                                            <p:txEl>
                                              <p:pRg st="0" end="0"/>
                                            </p:txEl>
                                          </p:spTgt>
                                        </p:tgtEl>
                                        <p:attrNameLst>
                                          <p:attrName>style.visibility</p:attrName>
                                        </p:attrNameLst>
                                      </p:cBhvr>
                                      <p:to>
                                        <p:strVal val="visible"/>
                                      </p:to>
                                    </p:set>
                                    <p:anim calcmode="lin" valueType="num">
                                      <p:cBhvr additive="base">
                                        <p:cTn id="25"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4">
                                            <p:txEl>
                                              <p:pRg st="1" end="1"/>
                                            </p:txEl>
                                          </p:spTgt>
                                        </p:tgtEl>
                                        <p:attrNameLst>
                                          <p:attrName>style.visibility</p:attrName>
                                        </p:attrNameLst>
                                      </p:cBhvr>
                                      <p:to>
                                        <p:strVal val="visible"/>
                                      </p:to>
                                    </p:set>
                                    <p:anim calcmode="lin" valueType="num">
                                      <p:cBhvr additive="base">
                                        <p:cTn id="31" dur="500" fill="hold"/>
                                        <p:tgtEl>
                                          <p:spTgt spid="14">
                                            <p:txEl>
                                              <p:pRg st="1" end="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4">
                                            <p:txEl>
                                              <p:pRg st="2" end="2"/>
                                            </p:txEl>
                                          </p:spTgt>
                                        </p:tgtEl>
                                        <p:attrNameLst>
                                          <p:attrName>style.visibility</p:attrName>
                                        </p:attrNameLst>
                                      </p:cBhvr>
                                      <p:to>
                                        <p:strVal val="visible"/>
                                      </p:to>
                                    </p:set>
                                    <p:anim calcmode="lin" valueType="num">
                                      <p:cBhvr additive="base">
                                        <p:cTn id="37" dur="500" fill="hold"/>
                                        <p:tgtEl>
                                          <p:spTgt spid="14">
                                            <p:txEl>
                                              <p:pRg st="2" end="2"/>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5"/>
                                        </p:tgtEl>
                                        <p:attrNameLst>
                                          <p:attrName>style.visibility</p:attrName>
                                        </p:attrNameLst>
                                      </p:cBhvr>
                                      <p:to>
                                        <p:strVal val="visible"/>
                                      </p:to>
                                    </p:set>
                                    <p:anim calcmode="lin" valueType="num">
                                      <p:cBhvr additive="base">
                                        <p:cTn id="43" dur="500" fill="hold"/>
                                        <p:tgtEl>
                                          <p:spTgt spid="15"/>
                                        </p:tgtEl>
                                        <p:attrNameLst>
                                          <p:attrName>ppt_x</p:attrName>
                                        </p:attrNameLst>
                                      </p:cBhvr>
                                      <p:tavLst>
                                        <p:tav tm="0">
                                          <p:val>
                                            <p:strVal val="#ppt_x"/>
                                          </p:val>
                                        </p:tav>
                                        <p:tav tm="100000">
                                          <p:val>
                                            <p:strVal val="#ppt_x"/>
                                          </p:val>
                                        </p:tav>
                                      </p:tavLst>
                                    </p:anim>
                                    <p:anim calcmode="lin" valueType="num">
                                      <p:cBhvr additive="base">
                                        <p:cTn id="4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6"/>
                                        </p:tgtEl>
                                        <p:attrNameLst>
                                          <p:attrName>style.visibility</p:attrName>
                                        </p:attrNameLst>
                                      </p:cBhvr>
                                      <p:to>
                                        <p:strVal val="visible"/>
                                      </p:to>
                                    </p:set>
                                    <p:anim calcmode="lin" valueType="num">
                                      <p:cBhvr additive="base">
                                        <p:cTn id="49" dur="500" fill="hold"/>
                                        <p:tgtEl>
                                          <p:spTgt spid="16"/>
                                        </p:tgtEl>
                                        <p:attrNameLst>
                                          <p:attrName>ppt_x</p:attrName>
                                        </p:attrNameLst>
                                      </p:cBhvr>
                                      <p:tavLst>
                                        <p:tav tm="0">
                                          <p:val>
                                            <p:strVal val="#ppt_x"/>
                                          </p:val>
                                        </p:tav>
                                        <p:tav tm="100000">
                                          <p:val>
                                            <p:strVal val="#ppt_x"/>
                                          </p:val>
                                        </p:tav>
                                      </p:tavLst>
                                    </p:anim>
                                    <p:anim calcmode="lin" valueType="num">
                                      <p:cBhvr additive="base">
                                        <p:cTn id="5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p:bldP spid="13" grpId="0" animBg="1"/>
      <p:bldP spid="15" grpId="0" animBg="1"/>
      <p:bldP spid="1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3455" y="74191"/>
            <a:ext cx="8444345" cy="840209"/>
          </a:xfrm>
        </p:spPr>
        <p:txBody>
          <a:bodyPr>
            <a:normAutofit/>
          </a:bodyPr>
          <a:lstStyle/>
          <a:p>
            <a:r>
              <a:rPr lang="en-US" dirty="0" smtClean="0">
                <a:cs typeface="Angsana New" panose="02020603050405020304" pitchFamily="18" charset="-34"/>
              </a:rPr>
              <a:t>Opportunities</a:t>
            </a:r>
            <a:endParaRPr lang="en-US" dirty="0"/>
          </a:p>
        </p:txBody>
      </p:sp>
      <p:sp>
        <p:nvSpPr>
          <p:cNvPr id="3" name="Text Placeholder 2"/>
          <p:cNvSpPr>
            <a:spLocks noGrp="1"/>
          </p:cNvSpPr>
          <p:nvPr>
            <p:ph idx="1"/>
          </p:nvPr>
        </p:nvSpPr>
        <p:spPr>
          <a:xfrm>
            <a:off x="730827" y="990600"/>
            <a:ext cx="8229600" cy="4525963"/>
          </a:xfrm>
        </p:spPr>
        <p:txBody>
          <a:bodyPr>
            <a:noAutofit/>
          </a:bodyPr>
          <a:lstStyle/>
          <a:p>
            <a:pPr marL="457200" lvl="1" indent="-457200">
              <a:buNone/>
            </a:pPr>
            <a:r>
              <a:rPr lang="en-US" b="0" i="0" u="none" strike="noStrike" baseline="0" dirty="0" smtClean="0">
                <a:cs typeface="Angsana New" panose="02020603050405020304" pitchFamily="18" charset="-34"/>
              </a:rPr>
              <a:t>New evidence generation governance</a:t>
            </a:r>
          </a:p>
          <a:p>
            <a:pPr marL="461963" lvl="2" indent="-234950">
              <a:lnSpc>
                <a:spcPts val="2900"/>
              </a:lnSpc>
            </a:pPr>
            <a:r>
              <a:rPr lang="en-US" dirty="0">
                <a:cs typeface="Angsana New" panose="02020603050405020304" pitchFamily="18" charset="-34"/>
              </a:rPr>
              <a:t> </a:t>
            </a:r>
            <a:r>
              <a:rPr lang="en-US" b="1" dirty="0">
                <a:cs typeface="Angsana New" panose="02020603050405020304" pitchFamily="18" charset="-34"/>
              </a:rPr>
              <a:t>National development policies </a:t>
            </a:r>
            <a:r>
              <a:rPr lang="en-US" dirty="0">
                <a:cs typeface="Angsana New" panose="02020603050405020304" pitchFamily="18" charset="-34"/>
              </a:rPr>
              <a:t>informed by country led evaluations -focusing on equity </a:t>
            </a:r>
          </a:p>
          <a:p>
            <a:pPr marL="461963" lvl="2" indent="-234950">
              <a:lnSpc>
                <a:spcPts val="2900"/>
              </a:lnSpc>
            </a:pPr>
            <a:r>
              <a:rPr lang="en-US" dirty="0">
                <a:cs typeface="Angsana New" panose="02020603050405020304" pitchFamily="18" charset="-34"/>
              </a:rPr>
              <a:t>Demand for independent, credible and useful evaluations for </a:t>
            </a:r>
            <a:r>
              <a:rPr lang="en-US" b="1" dirty="0">
                <a:cs typeface="Angsana New" panose="02020603050405020304" pitchFamily="18" charset="-34"/>
              </a:rPr>
              <a:t>evidence-based policy </a:t>
            </a:r>
            <a:r>
              <a:rPr lang="en-US" dirty="0">
                <a:cs typeface="Angsana New" panose="02020603050405020304" pitchFamily="18" charset="-34"/>
              </a:rPr>
              <a:t>making.</a:t>
            </a:r>
          </a:p>
          <a:p>
            <a:pPr marL="461963" lvl="2" indent="-234950">
              <a:lnSpc>
                <a:spcPts val="2900"/>
              </a:lnSpc>
            </a:pPr>
            <a:r>
              <a:rPr lang="en-US" dirty="0">
                <a:cs typeface="Angsana New" panose="02020603050405020304" pitchFamily="18" charset="-34"/>
              </a:rPr>
              <a:t>Assessing results at </a:t>
            </a:r>
            <a:r>
              <a:rPr lang="en-US" b="1" dirty="0">
                <a:cs typeface="Angsana New" panose="02020603050405020304" pitchFamily="18" charset="-34"/>
              </a:rPr>
              <a:t>strategic and programmatic levels,</a:t>
            </a:r>
            <a:r>
              <a:rPr lang="en-US" dirty="0">
                <a:cs typeface="Angsana New" panose="02020603050405020304" pitchFamily="18" charset="-34"/>
              </a:rPr>
              <a:t> and understand how development org. are contributing to SDGs.</a:t>
            </a:r>
          </a:p>
          <a:p>
            <a:pPr marL="461963" lvl="2" indent="-234950">
              <a:lnSpc>
                <a:spcPts val="2900"/>
              </a:lnSpc>
            </a:pPr>
            <a:r>
              <a:rPr lang="en-US" dirty="0">
                <a:cs typeface="Angsana New" panose="02020603050405020304" pitchFamily="18" charset="-34"/>
              </a:rPr>
              <a:t>Putting </a:t>
            </a:r>
            <a:r>
              <a:rPr lang="en-US" b="1" dirty="0">
                <a:cs typeface="Angsana New" panose="02020603050405020304" pitchFamily="18" charset="-34"/>
              </a:rPr>
              <a:t>equity at the center </a:t>
            </a:r>
            <a:r>
              <a:rPr lang="en-US" dirty="0">
                <a:cs typeface="Angsana New" panose="02020603050405020304" pitchFamily="18" charset="-34"/>
              </a:rPr>
              <a:t>from evaluation planning to use- </a:t>
            </a:r>
          </a:p>
          <a:p>
            <a:pPr marL="461963" lvl="2" indent="-234950">
              <a:lnSpc>
                <a:spcPts val="2900"/>
              </a:lnSpc>
            </a:pPr>
            <a:r>
              <a:rPr lang="en-US" b="1" dirty="0">
                <a:cs typeface="Angsana New" panose="02020603050405020304" pitchFamily="18" charset="-34"/>
              </a:rPr>
              <a:t>Participatory and utilization </a:t>
            </a:r>
            <a:r>
              <a:rPr lang="en-US" dirty="0">
                <a:cs typeface="Angsana New" panose="02020603050405020304" pitchFamily="18" charset="-34"/>
              </a:rPr>
              <a:t>focused methods</a:t>
            </a:r>
          </a:p>
          <a:p>
            <a:pPr marL="461963" lvl="2" indent="-234950">
              <a:lnSpc>
                <a:spcPts val="2900"/>
              </a:lnSpc>
            </a:pPr>
            <a:r>
              <a:rPr lang="en-US" b="1" dirty="0">
                <a:cs typeface="Angsana New" panose="02020603050405020304" pitchFamily="18" charset="-34"/>
              </a:rPr>
              <a:t>Partnerships</a:t>
            </a:r>
            <a:r>
              <a:rPr lang="en-US" dirty="0">
                <a:cs typeface="Angsana New" panose="02020603050405020304" pitchFamily="18" charset="-34"/>
              </a:rPr>
              <a:t>: </a:t>
            </a:r>
            <a:r>
              <a:rPr lang="en-US" dirty="0" err="1">
                <a:cs typeface="Angsana New" panose="02020603050405020304" pitchFamily="18" charset="-34"/>
              </a:rPr>
              <a:t>Gov’s</a:t>
            </a:r>
            <a:r>
              <a:rPr lang="en-US" dirty="0">
                <a:cs typeface="Angsana New" panose="02020603050405020304" pitchFamily="18" charset="-34"/>
              </a:rPr>
              <a:t>, Corporate and CSO supported by UN agencies</a:t>
            </a:r>
          </a:p>
        </p:txBody>
      </p:sp>
    </p:spTree>
    <p:extLst>
      <p:ext uri="{BB962C8B-B14F-4D97-AF65-F5344CB8AC3E}">
        <p14:creationId xmlns:p14="http://schemas.microsoft.com/office/powerpoint/2010/main" val="65511150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2158</TotalTime>
  <Words>2135</Words>
  <Application>Microsoft Office PowerPoint</Application>
  <PresentationFormat>On-screen Show (4:3)</PresentationFormat>
  <Paragraphs>208</Paragraphs>
  <Slides>26</Slides>
  <Notes>10</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26</vt:i4>
      </vt:variant>
    </vt:vector>
  </HeadingPairs>
  <TitlesOfParts>
    <vt:vector size="39" baseType="lpstr">
      <vt:lpstr>Angsana New</vt:lpstr>
      <vt:lpstr>Arial</vt:lpstr>
      <vt:lpstr>Arial Bold</vt:lpstr>
      <vt:lpstr>Avenir Book</vt:lpstr>
      <vt:lpstr>Calibri</vt:lpstr>
      <vt:lpstr>Cambria</vt:lpstr>
      <vt:lpstr>Corbel</vt:lpstr>
      <vt:lpstr>DejaVu Sans</vt:lpstr>
      <vt:lpstr>Helvetica Light</vt:lpstr>
      <vt:lpstr>Lato</vt:lpstr>
      <vt:lpstr>Lato-Regular</vt:lpstr>
      <vt:lpstr>Yu Mincho</vt:lpstr>
      <vt:lpstr>Office Theme</vt:lpstr>
      <vt:lpstr>PowerPoint Presentation</vt:lpstr>
      <vt:lpstr>Background: MDGs vs SDGs</vt:lpstr>
      <vt:lpstr>What is different?</vt:lpstr>
      <vt:lpstr>Evaluation integrated in SDGs  </vt:lpstr>
      <vt:lpstr> Principles </vt:lpstr>
      <vt:lpstr>PowerPoint Presentation</vt:lpstr>
      <vt:lpstr>Evaluating SDGs</vt:lpstr>
      <vt:lpstr>Purpose first - Why evaluate?</vt:lpstr>
      <vt:lpstr>Opportunities</vt:lpstr>
      <vt:lpstr>Philippines development plan strategic framework</vt:lpstr>
      <vt:lpstr>Challenges</vt:lpstr>
      <vt:lpstr>Challenges</vt:lpstr>
      <vt:lpstr> Challenges</vt:lpstr>
      <vt:lpstr>Difficult to assess the achievement of SDGs. Why?</vt:lpstr>
      <vt:lpstr>Interdependency Multidirectional effects</vt:lpstr>
      <vt:lpstr>What will it require for us to happen?  Where to focus on initially?</vt:lpstr>
      <vt:lpstr>Understanding complexities in national development policies </vt:lpstr>
      <vt:lpstr>Introduce new approaches</vt:lpstr>
      <vt:lpstr>Evaluability</vt:lpstr>
      <vt:lpstr>Evaluability</vt:lpstr>
      <vt:lpstr>PowerPoint Presentation</vt:lpstr>
      <vt:lpstr>PowerPoint Presentation</vt:lpstr>
      <vt:lpstr>PowerPoint Presentation</vt:lpstr>
      <vt:lpstr>PowerPoint Presentation</vt:lpstr>
      <vt:lpstr>Conclusions: evaluation can contribute to strengthening delivery of the 2030 agenda. How?</vt:lpstr>
      <vt:lpstr>Critical success factors:</vt:lpstr>
    </vt:vector>
  </TitlesOfParts>
  <Company>UNICEF</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Wassana Kulpisitthicharoen</dc:creator>
  <cp:lastModifiedBy>Riccardo Polastro</cp:lastModifiedBy>
  <cp:revision>162</cp:revision>
  <cp:lastPrinted>2016-11-10T05:50:28Z</cp:lastPrinted>
  <dcterms:created xsi:type="dcterms:W3CDTF">2016-10-19T06:03:46Z</dcterms:created>
  <dcterms:modified xsi:type="dcterms:W3CDTF">2016-12-06T02:24:40Z</dcterms:modified>
</cp:coreProperties>
</file>